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9"/>
  </p:notesMasterIdLst>
  <p:handoutMasterIdLst>
    <p:handoutMasterId r:id="rId20"/>
  </p:handoutMasterIdLst>
  <p:sldIdLst>
    <p:sldId id="453" r:id="rId5"/>
    <p:sldId id="790" r:id="rId6"/>
    <p:sldId id="789" r:id="rId7"/>
    <p:sldId id="339" r:id="rId8"/>
    <p:sldId id="800" r:id="rId9"/>
    <p:sldId id="793" r:id="rId10"/>
    <p:sldId id="334" r:id="rId11"/>
    <p:sldId id="796" r:id="rId12"/>
    <p:sldId id="341" r:id="rId13"/>
    <p:sldId id="797" r:id="rId14"/>
    <p:sldId id="344" r:id="rId15"/>
    <p:sldId id="801" r:id="rId16"/>
    <p:sldId id="794" r:id="rId17"/>
    <p:sldId id="78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11" pos="7537" userDrawn="1">
          <p15:clr>
            <a:srgbClr val="A4A3A4"/>
          </p15:clr>
        </p15:guide>
        <p15:guide id="12" orient="horz" pos="1207" userDrawn="1">
          <p15:clr>
            <a:srgbClr val="A4A3A4"/>
          </p15:clr>
        </p15:guide>
        <p15:guide id="13" orient="horz" pos="787">
          <p15:clr>
            <a:srgbClr val="A4A3A4"/>
          </p15:clr>
        </p15:guide>
        <p15:guide id="14" pos="6013">
          <p15:clr>
            <a:srgbClr val="A4A3A4"/>
          </p15:clr>
        </p15:guide>
        <p15:guide id="15" pos="6950">
          <p15:clr>
            <a:srgbClr val="A4A3A4"/>
          </p15:clr>
        </p15:guide>
        <p15:guide id="16" pos="906">
          <p15:clr>
            <a:srgbClr val="A4A3A4"/>
          </p15:clr>
        </p15:guide>
        <p15:guide id="17" pos="5123">
          <p15:clr>
            <a:srgbClr val="A4A3A4"/>
          </p15:clr>
        </p15:guide>
        <p15:guide id="18" pos="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DDF98-A44F-3C9C-EF93-AAA6A770D36C}" name="Isabella Treser" initials="IT" userId="S::isabellatreser@vdma.org::e64eded7-b4d3-4c61-9d23-422f1f7c3545" providerId="AD"/>
  <p188:author id="{DB03A6AA-7F39-A8B2-D320-B730F963BFAA}" name="Isabella Treser" initials="IT" userId="S::4734@vdmaservices.com::e64eded7-b4d3-4c61-9d23-422f1f7c35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9100"/>
    <a:srgbClr val="C9F3FF"/>
    <a:srgbClr val="F2F2F2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9502D-E641-418B-895F-2D2EEFCB604A}" v="1" dt="2023-06-26T09:59:32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 showGuides="1">
      <p:cViewPr varScale="1">
        <p:scale>
          <a:sx n="110" d="100"/>
          <a:sy n="110" d="100"/>
        </p:scale>
        <p:origin x="76" y="76"/>
      </p:cViewPr>
      <p:guideLst>
        <p:guide orient="horz" pos="3884"/>
        <p:guide pos="144"/>
        <p:guide pos="7537"/>
        <p:guide orient="horz" pos="1207"/>
        <p:guide orient="horz" pos="787"/>
        <p:guide pos="6013"/>
        <p:guide pos="6950"/>
        <p:guide pos="906"/>
        <p:guide pos="5123"/>
        <p:guide pos="513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3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Manns" userId="add67797-8312-446f-8e0b-738b89cbf348" providerId="ADAL" clId="{6D09502D-E641-418B-895F-2D2EEFCB604A}"/>
    <pc:docChg chg="undo redo custSel addSld delSld modSld">
      <pc:chgData name="Theresa Manns" userId="add67797-8312-446f-8e0b-738b89cbf348" providerId="ADAL" clId="{6D09502D-E641-418B-895F-2D2EEFCB604A}" dt="2023-06-26T09:57:47.290" v="741"/>
      <pc:docMkLst>
        <pc:docMk/>
      </pc:docMkLst>
      <pc:sldChg chg="modSp mod">
        <pc:chgData name="Theresa Manns" userId="add67797-8312-446f-8e0b-738b89cbf348" providerId="ADAL" clId="{6D09502D-E641-418B-895F-2D2EEFCB604A}" dt="2023-06-19T11:19:46.518" v="91" actId="20577"/>
        <pc:sldMkLst>
          <pc:docMk/>
          <pc:sldMk cId="674701134" sldId="334"/>
        </pc:sldMkLst>
        <pc:spChg chg="mod">
          <ac:chgData name="Theresa Manns" userId="add67797-8312-446f-8e0b-738b89cbf348" providerId="ADAL" clId="{6D09502D-E641-418B-895F-2D2EEFCB604A}" dt="2023-06-19T11:19:46.518" v="91" actId="20577"/>
          <ac:spMkLst>
            <pc:docMk/>
            <pc:sldMk cId="674701134" sldId="334"/>
            <ac:spMk id="4" creationId="{00000000-0000-0000-0000-000000000000}"/>
          </ac:spMkLst>
        </pc:spChg>
      </pc:sldChg>
      <pc:sldChg chg="modSp mod">
        <pc:chgData name="Theresa Manns" userId="add67797-8312-446f-8e0b-738b89cbf348" providerId="ADAL" clId="{6D09502D-E641-418B-895F-2D2EEFCB604A}" dt="2023-06-19T11:19:11.991" v="83" actId="20577"/>
        <pc:sldMkLst>
          <pc:docMk/>
          <pc:sldMk cId="1131564187" sldId="339"/>
        </pc:sldMkLst>
        <pc:spChg chg="mod">
          <ac:chgData name="Theresa Manns" userId="add67797-8312-446f-8e0b-738b89cbf348" providerId="ADAL" clId="{6D09502D-E641-418B-895F-2D2EEFCB604A}" dt="2023-06-19T11:19:11.991" v="83" actId="20577"/>
          <ac:spMkLst>
            <pc:docMk/>
            <pc:sldMk cId="1131564187" sldId="339"/>
            <ac:spMk id="11" creationId="{00000000-0000-0000-0000-000000000000}"/>
          </ac:spMkLst>
        </pc:spChg>
      </pc:sldChg>
      <pc:sldChg chg="addSp delSp modSp mod delCm">
        <pc:chgData name="Theresa Manns" userId="add67797-8312-446f-8e0b-738b89cbf348" providerId="ADAL" clId="{6D09502D-E641-418B-895F-2D2EEFCB604A}" dt="2023-06-26T09:57:47.290" v="741"/>
        <pc:sldMkLst>
          <pc:docMk/>
          <pc:sldMk cId="325079780" sldId="453"/>
        </pc:sldMkLst>
        <pc:spChg chg="add del mod">
          <ac:chgData name="Theresa Manns" userId="add67797-8312-446f-8e0b-738b89cbf348" providerId="ADAL" clId="{6D09502D-E641-418B-895F-2D2EEFCB604A}" dt="2023-06-12T11:01:49.680" v="10" actId="931"/>
          <ac:spMkLst>
            <pc:docMk/>
            <pc:sldMk cId="325079780" sldId="453"/>
            <ac:spMk id="6" creationId="{57C27CF7-3461-70F2-B14C-B031461D9453}"/>
          </ac:spMkLst>
        </pc:spChg>
        <pc:spChg chg="mod">
          <ac:chgData name="Theresa Manns" userId="add67797-8312-446f-8e0b-738b89cbf348" providerId="ADAL" clId="{6D09502D-E641-418B-895F-2D2EEFCB604A}" dt="2023-06-12T10:59:15.300" v="1" actId="20577"/>
          <ac:spMkLst>
            <pc:docMk/>
            <pc:sldMk cId="325079780" sldId="453"/>
            <ac:spMk id="15" creationId="{00000000-0000-0000-0000-000000000000}"/>
          </ac:spMkLst>
        </pc:spChg>
        <pc:spChg chg="mod">
          <ac:chgData name="Theresa Manns" userId="add67797-8312-446f-8e0b-738b89cbf348" providerId="ADAL" clId="{6D09502D-E641-418B-895F-2D2EEFCB604A}" dt="2023-06-12T11:01:06.666" v="6" actId="20577"/>
          <ac:spMkLst>
            <pc:docMk/>
            <pc:sldMk cId="325079780" sldId="453"/>
            <ac:spMk id="22" creationId="{00000000-0000-0000-0000-000000000000}"/>
          </ac:spMkLst>
        </pc:spChg>
        <pc:picChg chg="add mod">
          <ac:chgData name="Theresa Manns" userId="add67797-8312-446f-8e0b-738b89cbf348" providerId="ADAL" clId="{6D09502D-E641-418B-895F-2D2EEFCB604A}" dt="2023-06-26T09:57:43.984" v="740" actId="14100"/>
          <ac:picMkLst>
            <pc:docMk/>
            <pc:sldMk cId="325079780" sldId="453"/>
            <ac:picMk id="3" creationId="{FEAE1F85-C7D2-021D-0596-0A5003B80F34}"/>
          </ac:picMkLst>
        </pc:picChg>
        <pc:picChg chg="del">
          <ac:chgData name="Theresa Manns" userId="add67797-8312-446f-8e0b-738b89cbf348" providerId="ADAL" clId="{6D09502D-E641-418B-895F-2D2EEFCB604A}" dt="2023-06-12T11:01:15.615" v="9" actId="478"/>
          <ac:picMkLst>
            <pc:docMk/>
            <pc:sldMk cId="325079780" sldId="453"/>
            <ac:picMk id="7" creationId="{6215BCC2-6809-14AD-D434-B06DB3A1FABE}"/>
          </ac:picMkLst>
        </pc:picChg>
        <pc:picChg chg="add mod">
          <ac:chgData name="Theresa Manns" userId="add67797-8312-446f-8e0b-738b89cbf348" providerId="ADAL" clId="{6D09502D-E641-418B-895F-2D2EEFCB604A}" dt="2023-06-12T11:01:50.677" v="12" actId="962"/>
          <ac:picMkLst>
            <pc:docMk/>
            <pc:sldMk cId="325079780" sldId="453"/>
            <ac:picMk id="9" creationId="{B18450FD-3BA3-9B63-5A1A-B6693E6CFE4A}"/>
          </ac:picMkLst>
        </pc:picChg>
        <pc:picChg chg="del">
          <ac:chgData name="Theresa Manns" userId="add67797-8312-446f-8e0b-738b89cbf348" providerId="ADAL" clId="{6D09502D-E641-418B-895F-2D2EEFCB604A}" dt="2023-06-12T11:00:35.255" v="4" actId="21"/>
          <ac:picMkLst>
            <pc:docMk/>
            <pc:sldMk cId="325079780" sldId="453"/>
            <ac:picMk id="23" creationId="{38AEEBB7-CC25-A9E0-72A2-40BABEAD603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heresa Manns" userId="add67797-8312-446f-8e0b-738b89cbf348" providerId="ADAL" clId="{6D09502D-E641-418B-895F-2D2EEFCB604A}" dt="2023-06-26T09:57:47.290" v="741"/>
              <pc2:cmMkLst xmlns:pc2="http://schemas.microsoft.com/office/powerpoint/2019/9/main/command">
                <pc:docMk/>
                <pc:sldMk cId="325079780" sldId="453"/>
                <pc2:cmMk id="{DADD50CF-79E1-4F3C-BBB3-F963E865367D}"/>
              </pc2:cmMkLst>
            </pc226:cmChg>
          </p:ext>
        </pc:extLst>
      </pc:sldChg>
      <pc:sldChg chg="addSp delSp modSp mod">
        <pc:chgData name="Theresa Manns" userId="add67797-8312-446f-8e0b-738b89cbf348" providerId="ADAL" clId="{6D09502D-E641-418B-895F-2D2EEFCB604A}" dt="2023-06-19T11:35:44.532" v="739" actId="18131"/>
        <pc:sldMkLst>
          <pc:docMk/>
          <pc:sldMk cId="1722164723" sldId="788"/>
        </pc:sldMkLst>
        <pc:spChg chg="add del mod">
          <ac:chgData name="Theresa Manns" userId="add67797-8312-446f-8e0b-738b89cbf348" providerId="ADAL" clId="{6D09502D-E641-418B-895F-2D2EEFCB604A}" dt="2023-06-19T11:34:14.345" v="730" actId="478"/>
          <ac:spMkLst>
            <pc:docMk/>
            <pc:sldMk cId="1722164723" sldId="788"/>
            <ac:spMk id="6" creationId="{3405BF58-3826-DD43-2738-DDCC055637D4}"/>
          </ac:spMkLst>
        </pc:spChg>
        <pc:spChg chg="add del mod">
          <ac:chgData name="Theresa Manns" userId="add67797-8312-446f-8e0b-738b89cbf348" providerId="ADAL" clId="{6D09502D-E641-418B-895F-2D2EEFCB604A}" dt="2023-06-19T11:34:30.532" v="732" actId="931"/>
          <ac:spMkLst>
            <pc:docMk/>
            <pc:sldMk cId="1722164723" sldId="788"/>
            <ac:spMk id="8" creationId="{CA4B94A1-0B5D-10E5-0BA0-8628E8E6C323}"/>
          </ac:spMkLst>
        </pc:spChg>
        <pc:picChg chg="mod modCrop">
          <ac:chgData name="Theresa Manns" userId="add67797-8312-446f-8e0b-738b89cbf348" providerId="ADAL" clId="{6D09502D-E641-418B-895F-2D2EEFCB604A}" dt="2023-06-19T11:35:44.532" v="739" actId="18131"/>
          <ac:picMkLst>
            <pc:docMk/>
            <pc:sldMk cId="1722164723" sldId="788"/>
            <ac:picMk id="10" creationId="{532D679C-D56E-4D7D-932A-0C2477063C42}"/>
          </ac:picMkLst>
        </pc:picChg>
        <pc:picChg chg="add mod modCrop">
          <ac:chgData name="Theresa Manns" userId="add67797-8312-446f-8e0b-738b89cbf348" providerId="ADAL" clId="{6D09502D-E641-418B-895F-2D2EEFCB604A}" dt="2023-06-19T11:34:54.030" v="737" actId="1076"/>
          <ac:picMkLst>
            <pc:docMk/>
            <pc:sldMk cId="1722164723" sldId="788"/>
            <ac:picMk id="14" creationId="{42A4C473-6DAB-A559-2DF2-EF10A316D8BA}"/>
          </ac:picMkLst>
        </pc:picChg>
        <pc:picChg chg="add del">
          <ac:chgData name="Theresa Manns" userId="add67797-8312-446f-8e0b-738b89cbf348" providerId="ADAL" clId="{6D09502D-E641-418B-895F-2D2EEFCB604A}" dt="2023-06-19T11:34:22.226" v="731" actId="478"/>
          <ac:picMkLst>
            <pc:docMk/>
            <pc:sldMk cId="1722164723" sldId="788"/>
            <ac:picMk id="19" creationId="{3D67C92B-E842-0EE2-DD10-69BF60C7CAB2}"/>
          </ac:picMkLst>
        </pc:picChg>
      </pc:sldChg>
      <pc:sldChg chg="modSp mod">
        <pc:chgData name="Theresa Manns" userId="add67797-8312-446f-8e0b-738b89cbf348" providerId="ADAL" clId="{6D09502D-E641-418B-895F-2D2EEFCB604A}" dt="2023-06-19T11:16:47.344" v="82" actId="20577"/>
        <pc:sldMkLst>
          <pc:docMk/>
          <pc:sldMk cId="2856061744" sldId="790"/>
        </pc:sldMkLst>
        <pc:spChg chg="mod">
          <ac:chgData name="Theresa Manns" userId="add67797-8312-446f-8e0b-738b89cbf348" providerId="ADAL" clId="{6D09502D-E641-418B-895F-2D2EEFCB604A}" dt="2023-06-19T11:16:47.344" v="82" actId="20577"/>
          <ac:spMkLst>
            <pc:docMk/>
            <pc:sldMk cId="2856061744" sldId="790"/>
            <ac:spMk id="11" creationId="{00000000-0000-0000-0000-000000000000}"/>
          </ac:spMkLst>
        </pc:spChg>
      </pc:sldChg>
      <pc:sldChg chg="modSp mod">
        <pc:chgData name="Theresa Manns" userId="add67797-8312-446f-8e0b-738b89cbf348" providerId="ADAL" clId="{6D09502D-E641-418B-895F-2D2EEFCB604A}" dt="2023-06-19T11:33:03.631" v="727" actId="5793"/>
        <pc:sldMkLst>
          <pc:docMk/>
          <pc:sldMk cId="1095692848" sldId="801"/>
        </pc:sldMkLst>
        <pc:spChg chg="mod">
          <ac:chgData name="Theresa Manns" userId="add67797-8312-446f-8e0b-738b89cbf348" providerId="ADAL" clId="{6D09502D-E641-418B-895F-2D2EEFCB604A}" dt="2023-06-19T11:33:03.631" v="727" actId="5793"/>
          <ac:spMkLst>
            <pc:docMk/>
            <pc:sldMk cId="1095692848" sldId="801"/>
            <ac:spMk id="4" creationId="{00000000-0000-0000-0000-000000000000}"/>
          </ac:spMkLst>
        </pc:spChg>
        <pc:spChg chg="mod">
          <ac:chgData name="Theresa Manns" userId="add67797-8312-446f-8e0b-738b89cbf348" providerId="ADAL" clId="{6D09502D-E641-418B-895F-2D2EEFCB604A}" dt="2023-06-19T11:32:59.659" v="696" actId="20577"/>
          <ac:spMkLst>
            <pc:docMk/>
            <pc:sldMk cId="1095692848" sldId="801"/>
            <ac:spMk id="6" creationId="{9CF43EE3-4F2B-3F67-4A06-5131111556C1}"/>
          </ac:spMkLst>
        </pc:spChg>
      </pc:sldChg>
      <pc:sldChg chg="add del">
        <pc:chgData name="Theresa Manns" userId="add67797-8312-446f-8e0b-738b89cbf348" providerId="ADAL" clId="{6D09502D-E641-418B-895F-2D2EEFCB604A}" dt="2023-06-19T11:33:19.827" v="728" actId="2696"/>
        <pc:sldMkLst>
          <pc:docMk/>
          <pc:sldMk cId="4196473239" sldId="802"/>
        </pc:sldMkLst>
      </pc:sldChg>
    </pc:docChg>
  </pc:docChgLst>
  <pc:docChgLst>
    <pc:chgData name="Isabella Treser" userId="e64eded7-b4d3-4c61-9d23-422f1f7c3545" providerId="ADAL" clId="{FBB28484-D3FB-4B8D-90BC-274E7AB8E2D2}"/>
    <pc:docChg chg="">
      <pc:chgData name="Isabella Treser" userId="e64eded7-b4d3-4c61-9d23-422f1f7c3545" providerId="ADAL" clId="{FBB28484-D3FB-4B8D-90BC-274E7AB8E2D2}" dt="2023-06-26T08:30:28.488" v="0"/>
      <pc:docMkLst>
        <pc:docMk/>
      </pc:docMkLst>
      <pc:sldChg chg="addCm">
        <pc:chgData name="Isabella Treser" userId="e64eded7-b4d3-4c61-9d23-422f1f7c3545" providerId="ADAL" clId="{FBB28484-D3FB-4B8D-90BC-274E7AB8E2D2}" dt="2023-06-26T08:30:28.488" v="0"/>
        <pc:sldMkLst>
          <pc:docMk/>
          <pc:sldMk cId="325079780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abella Treser" userId="e64eded7-b4d3-4c61-9d23-422f1f7c3545" providerId="ADAL" clId="{FBB28484-D3FB-4B8D-90BC-274E7AB8E2D2}" dt="2023-06-26T08:30:28.488" v="0"/>
              <pc2:cmMkLst xmlns:pc2="http://schemas.microsoft.com/office/powerpoint/2019/9/main/command">
                <pc:docMk/>
                <pc:sldMk cId="325079780" sldId="453"/>
                <pc2:cmMk id="{DADD50CF-79E1-4F3C-BBB3-F963E865367D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23C4-449C-4396-89E7-AEBD890DF2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4A5F5-3D82-4DDE-96AC-613E4012FD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D9FE-50FB-4F97-BF60-86241E9B7A12}" type="datetimeFigureOut">
              <a:rPr lang="de-DE" smtClean="0"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62E9-C55D-4A38-9DBF-3F3E816C2C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76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87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91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 bwMode="gray">
          <a:xfrm>
            <a:off x="6375401" y="2545498"/>
            <a:ext cx="22429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40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2"/>
          </p:nvPr>
        </p:nvSpPr>
        <p:spPr bwMode="gray">
          <a:xfrm>
            <a:off x="228600" y="-1"/>
            <a:ext cx="4809600" cy="6630989"/>
          </a:xfrm>
          <a:solidFill>
            <a:srgbClr val="F2F2F2"/>
          </a:solidFill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" name="Textfeld 3"/>
          <p:cNvSpPr txBox="1"/>
          <p:nvPr userDrawn="1"/>
        </p:nvSpPr>
        <p:spPr bwMode="gray">
          <a:xfrm>
            <a:off x="6096000" y="2286000"/>
            <a:ext cx="20178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084000" y="3574800"/>
            <a:ext cx="4903200" cy="5544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52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4472" y="651947"/>
            <a:ext cx="5184000" cy="7386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4474" y="1933574"/>
            <a:ext cx="51840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28599" y="-1"/>
            <a:ext cx="4809600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228599" y="3315388"/>
            <a:ext cx="4809600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3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4472" y="651947"/>
            <a:ext cx="5184000" cy="7386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4474" y="1933574"/>
            <a:ext cx="51840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28599" y="-1"/>
            <a:ext cx="4809600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228599" y="2210293"/>
            <a:ext cx="4809600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228599" y="4420588"/>
            <a:ext cx="4809600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6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89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87713" y="1933574"/>
            <a:ext cx="6249987" cy="4232275"/>
          </a:xfrm>
        </p:spPr>
        <p:txBody>
          <a:bodyPr wrap="square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ide_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439999" y="1933574"/>
            <a:ext cx="8107200" cy="4232275"/>
          </a:xfrm>
        </p:spPr>
        <p:txBody>
          <a:bodyPr wrap="square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56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ithou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1438275" y="1916113"/>
            <a:ext cx="9594850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955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24480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24480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80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2"/>
            <a:ext cx="4809600" cy="6631807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433200" y="2473812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 b="1"/>
            </a:lvl1pPr>
            <a:lvl2pPr marL="180975" indent="0">
              <a:buFontTx/>
              <a:buNone/>
              <a:defRPr sz="1200" b="1"/>
            </a:lvl2pPr>
            <a:lvl3pPr marL="361950" indent="0">
              <a:buFontTx/>
              <a:buNone/>
              <a:defRPr sz="1200" b="1"/>
            </a:lvl3pPr>
            <a:lvl4pPr marL="542925" indent="0">
              <a:buFontTx/>
              <a:buNone/>
              <a:defRPr sz="1200" b="1"/>
            </a:lvl4pPr>
            <a:lvl5pPr marL="714375" indent="0">
              <a:buFontTx/>
              <a:buNone/>
              <a:defRPr sz="12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01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24480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116400" y="44676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24480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7646400" y="4467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03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ntakt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13536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116400" y="30204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116400" y="46872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1353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7646400" y="30204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0"/>
          </p:nvPr>
        </p:nvSpPr>
        <p:spPr>
          <a:xfrm>
            <a:off x="7646400" y="46872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3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2"/>
            <a:ext cx="4809600" cy="6631807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433200" y="1353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433200" y="30024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433200" y="46872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Pict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1" y="651947"/>
            <a:ext cx="6097500" cy="7386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25500" y="1933574"/>
            <a:ext cx="61214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7384211" y="-1"/>
            <a:ext cx="4807789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35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2"/>
            <a:ext cx="4809600" cy="6631807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2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13" name="Textfeld 10"/>
          <p:cNvSpPr txBox="1"/>
          <p:nvPr userDrawn="1"/>
        </p:nvSpPr>
        <p:spPr bwMode="gray">
          <a:xfrm>
            <a:off x="6375401" y="2846745"/>
            <a:ext cx="25615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kern="12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de-DE" sz="40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b="1" kern="12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you</a:t>
            </a:r>
            <a:endParaRPr lang="de-DE" sz="4000" b="1" kern="12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feld 3"/>
          <p:cNvSpPr txBox="1"/>
          <p:nvPr userDrawn="1"/>
        </p:nvSpPr>
        <p:spPr bwMode="gray">
          <a:xfrm>
            <a:off x="6096000" y="2502183"/>
            <a:ext cx="25615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de-DE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</a:t>
            </a:r>
            <a:endParaRPr lang="de-DE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feld 1"/>
          <p:cNvSpPr txBox="1"/>
          <p:nvPr userDrawn="1"/>
        </p:nvSpPr>
        <p:spPr>
          <a:xfrm>
            <a:off x="6096000" y="3535464"/>
            <a:ext cx="27988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0" dirty="0" err="1">
                <a:solidFill>
                  <a:schemeClr val="bg1"/>
                </a:solidFill>
              </a:rPr>
              <a:t>for</a:t>
            </a:r>
            <a:r>
              <a:rPr lang="de-DE" sz="2800" b="0" dirty="0">
                <a:solidFill>
                  <a:schemeClr val="bg1"/>
                </a:solidFill>
              </a:rPr>
              <a:t> </a:t>
            </a:r>
            <a:r>
              <a:rPr lang="de-DE" sz="2800" b="0" dirty="0" err="1">
                <a:solidFill>
                  <a:schemeClr val="bg1"/>
                </a:solidFill>
              </a:rPr>
              <a:t>your</a:t>
            </a:r>
            <a:r>
              <a:rPr lang="de-DE" sz="2800" b="0" dirty="0">
                <a:solidFill>
                  <a:schemeClr val="bg1"/>
                </a:solidFill>
              </a:rPr>
              <a:t> </a:t>
            </a:r>
            <a:r>
              <a:rPr lang="de-DE" sz="2800" b="0" dirty="0" err="1">
                <a:solidFill>
                  <a:schemeClr val="bg1"/>
                </a:solidFill>
              </a:rPr>
              <a:t>attention</a:t>
            </a:r>
            <a:r>
              <a:rPr lang="de-DE" sz="2800" b="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9933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440000" y="1933574"/>
            <a:ext cx="8105638" cy="4232275"/>
          </a:xfrm>
        </p:spPr>
        <p:txBody>
          <a:bodyPr wrap="square"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 sz="18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</p:spTree>
    <p:extLst>
      <p:ext uri="{BB962C8B-B14F-4D97-AF65-F5344CB8AC3E}">
        <p14:creationId xmlns:p14="http://schemas.microsoft.com/office/powerpoint/2010/main" val="354160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act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de-DE"/>
              <a:t>June 2023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13536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116400" y="30204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116400" y="46872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1353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7646400" y="30204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0"/>
          </p:nvPr>
        </p:nvSpPr>
        <p:spPr>
          <a:xfrm>
            <a:off x="7646400" y="46872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pic>
        <p:nvPicPr>
          <p:cNvPr id="20" name="Picture 2" descr="H:\Bilder\oe-a_4c_transparent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346023"/>
            <a:ext cx="1478693" cy="9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651947"/>
            <a:ext cx="6121400" cy="7386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25501" y="1933574"/>
            <a:ext cx="61214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7384211" y="-1"/>
            <a:ext cx="4807789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7384211" y="3315388"/>
            <a:ext cx="4807789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62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651947"/>
            <a:ext cx="6121400" cy="7386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25500" y="1933574"/>
            <a:ext cx="61214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7384211" y="-1"/>
            <a:ext cx="4807789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7384211" y="2210293"/>
            <a:ext cx="4807789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7384211" y="4420588"/>
            <a:ext cx="4807789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20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4472" y="651947"/>
            <a:ext cx="5184000" cy="7386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4474" y="1933574"/>
            <a:ext cx="51840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96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301" y="1933575"/>
            <a:ext cx="48895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084000" y="2714400"/>
            <a:ext cx="4899600" cy="34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6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301" y="1933575"/>
            <a:ext cx="48895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10692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084000" y="2714400"/>
            <a:ext cx="4899600" cy="34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50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Titl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301" y="1933575"/>
            <a:ext cx="48895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49572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084000" y="2714400"/>
            <a:ext cx="4899600" cy="34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084000" y="1933200"/>
            <a:ext cx="4899600" cy="4233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9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gray">
          <a:xfrm>
            <a:off x="0" y="0"/>
            <a:ext cx="228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825500" y="651947"/>
            <a:ext cx="871220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388400" y="1924050"/>
            <a:ext cx="8432000" cy="424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6" name="Rechteck 15"/>
          <p:cNvSpPr/>
          <p:nvPr/>
        </p:nvSpPr>
        <p:spPr bwMode="gray">
          <a:xfrm>
            <a:off x="-3" y="6631784"/>
            <a:ext cx="12192003" cy="226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15" name="Fußzeilenplatzhalter 4"/>
          <p:cNvSpPr txBox="1">
            <a:spLocks/>
          </p:cNvSpPr>
          <p:nvPr/>
        </p:nvSpPr>
        <p:spPr bwMode="gray">
          <a:xfrm>
            <a:off x="222245" y="6689021"/>
            <a:ext cx="1947649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© OE-A – A </a:t>
            </a:r>
            <a:r>
              <a:rPr lang="de-DE" dirty="0" err="1"/>
              <a:t>working</a:t>
            </a:r>
            <a:r>
              <a:rPr lang="de-DE" baseline="0" dirty="0"/>
              <a:t> </a:t>
            </a:r>
            <a:r>
              <a:rPr lang="de-DE" baseline="0" dirty="0" err="1"/>
              <a:t>group</a:t>
            </a:r>
            <a:r>
              <a:rPr lang="de-DE" baseline="0" dirty="0"/>
              <a:t> </a:t>
            </a:r>
            <a:r>
              <a:rPr lang="de-DE" baseline="0" dirty="0" err="1"/>
              <a:t>within</a:t>
            </a:r>
            <a:r>
              <a:rPr lang="de-DE" baseline="0" dirty="0"/>
              <a:t> VDMA</a:t>
            </a:r>
            <a:endParaRPr lang="en-GB" dirty="0"/>
          </a:p>
        </p:txBody>
      </p:sp>
      <p:pic>
        <p:nvPicPr>
          <p:cNvPr id="11" name="Picture 2" descr="H:\Bilder\oe-a_4c_transparent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346023"/>
            <a:ext cx="1478693" cy="9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57" r:id="rId2"/>
    <p:sldLayoutId id="2147483658" r:id="rId3"/>
    <p:sldLayoutId id="2147483659" r:id="rId4"/>
    <p:sldLayoutId id="2147483660" r:id="rId5"/>
    <p:sldLayoutId id="2147483709" r:id="rId6"/>
    <p:sldLayoutId id="2147483710" r:id="rId7"/>
    <p:sldLayoutId id="2147483711" r:id="rId8"/>
    <p:sldLayoutId id="2147483712" r:id="rId9"/>
    <p:sldLayoutId id="2147483661" r:id="rId10"/>
    <p:sldLayoutId id="2147483662" r:id="rId11"/>
    <p:sldLayoutId id="2147483683" r:id="rId12"/>
    <p:sldLayoutId id="2147483690" r:id="rId13"/>
    <p:sldLayoutId id="2147483728" r:id="rId14"/>
    <p:sldLayoutId id="2147483725" r:id="rId15"/>
    <p:sldLayoutId id="2147483705" r:id="rId16"/>
    <p:sldLayoutId id="2147483726" r:id="rId17"/>
    <p:sldLayoutId id="2147483727" r:id="rId18"/>
    <p:sldLayoutId id="2147483708" r:id="rId19"/>
    <p:sldLayoutId id="2147483734" r:id="rId20"/>
    <p:sldLayoutId id="2147483777" r:id="rId21"/>
    <p:sldLayoutId id="2147483778" r:id="rId2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800"/>
        </a:spcBef>
        <a:buFontTx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1"/>
        </a:buClr>
        <a:buFont typeface="Arial" panose="020B0604020202020204" pitchFamily="34" charset="0"/>
        <a:buChar char="‒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200"/>
        </a:spcBef>
        <a:buClr>
          <a:schemeClr val="bg1"/>
        </a:buClr>
        <a:buFont typeface="Arial" panose="020B0604020202020204" pitchFamily="34" charset="0"/>
        <a:buChar char="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bg1"/>
        </a:buClr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http://www.oe-a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theresa.manns@oe-a.org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heresa.manns@oe-a.org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50400" y="5206735"/>
            <a:ext cx="123111" cy="1255152"/>
          </a:xfrm>
        </p:spPr>
        <p:txBody>
          <a:bodyPr/>
          <a:lstStyle/>
          <a:p>
            <a:r>
              <a:rPr lang="de-DE"/>
              <a:t>Image source: VTT &amp; OE-A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gray">
          <a:xfrm>
            <a:off x="2169894" y="6689021"/>
            <a:ext cx="596286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OE-A Competition 2024 | Application Form</a:t>
            </a:r>
            <a:endParaRPr lang="de-DE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6083300" y="1933575"/>
            <a:ext cx="5537569" cy="615553"/>
          </a:xfrm>
        </p:spPr>
        <p:txBody>
          <a:bodyPr/>
          <a:lstStyle/>
          <a:p>
            <a:r>
              <a:rPr lang="en-US" dirty="0"/>
              <a:t>OE-A Competition 2024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283653" y="5112555"/>
            <a:ext cx="2764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kern="0">
                <a:solidFill>
                  <a:schemeClr val="bg1"/>
                </a:solidFill>
              </a:rPr>
              <a:t>A </a:t>
            </a:r>
            <a:r>
              <a:rPr lang="de-DE" sz="1600" b="1" kern="0" err="1">
                <a:solidFill>
                  <a:schemeClr val="bg1"/>
                </a:solidFill>
              </a:rPr>
              <a:t>working</a:t>
            </a:r>
            <a:r>
              <a:rPr lang="de-DE" sz="1600" b="1" kern="0">
                <a:solidFill>
                  <a:schemeClr val="bg1"/>
                </a:solidFill>
              </a:rPr>
              <a:t> </a:t>
            </a:r>
            <a:r>
              <a:rPr lang="de-DE" sz="1600" b="1" kern="0" err="1">
                <a:solidFill>
                  <a:schemeClr val="bg1"/>
                </a:solidFill>
              </a:rPr>
              <a:t>group</a:t>
            </a:r>
            <a:r>
              <a:rPr lang="de-DE" sz="1600" b="1" kern="0">
                <a:solidFill>
                  <a:schemeClr val="bg1"/>
                </a:solidFill>
              </a:rPr>
              <a:t> </a:t>
            </a:r>
            <a:r>
              <a:rPr lang="de-DE" sz="1600" b="1" kern="0" err="1">
                <a:solidFill>
                  <a:schemeClr val="bg1"/>
                </a:solidFill>
              </a:rPr>
              <a:t>within</a:t>
            </a:r>
            <a:r>
              <a:rPr lang="de-DE" sz="1600" b="1" ker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" name="Picture 2" descr="U:\Corporate Design\Allgemein\1_VDMA\Logos VDMA\Logo VDMA für Internet\VDMA 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592" y="5478607"/>
            <a:ext cx="1324042" cy="8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nhaltsplatzhalter 7"/>
          <p:cNvSpPr txBox="1">
            <a:spLocks/>
          </p:cNvSpPr>
          <p:nvPr/>
        </p:nvSpPr>
        <p:spPr bwMode="auto">
          <a:xfrm>
            <a:off x="6026727" y="5187372"/>
            <a:ext cx="2777367" cy="139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658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F49100"/>
              </a:buClr>
              <a:buSzPct val="7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00"/>
              </a:buClr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600" b="1" kern="0" dirty="0">
                <a:solidFill>
                  <a:srgbClr val="006582"/>
                </a:solidFill>
              </a:rPr>
              <a:t>OE-A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600" b="1" kern="0" dirty="0">
                <a:solidFill>
                  <a:srgbClr val="006582"/>
                </a:solidFill>
              </a:rPr>
              <a:t>Frankfurt, Germany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600" b="1" kern="0" dirty="0">
                <a:solidFill>
                  <a:srgbClr val="006582"/>
                </a:solidFill>
                <a:hlinkClick r:id="rId4"/>
              </a:rPr>
              <a:t>www.oe-a.org</a:t>
            </a:r>
            <a:endParaRPr lang="de-DE" sz="1600" b="1" kern="0" dirty="0">
              <a:solidFill>
                <a:srgbClr val="006582"/>
              </a:solidFill>
            </a:endParaRP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600" b="1" kern="0" dirty="0">
                <a:solidFill>
                  <a:srgbClr val="006582"/>
                </a:solidFill>
              </a:rPr>
              <a:t>theresa.manns@oe-a.org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de-DE" sz="1600" b="1" kern="0" dirty="0">
              <a:solidFill>
                <a:srgbClr val="006582"/>
              </a:solidFill>
            </a:endParaRP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083999" y="2838166"/>
            <a:ext cx="1687963" cy="984885"/>
          </a:xfrm>
        </p:spPr>
        <p:txBody>
          <a:bodyPr vert="horz" anchor="t"/>
          <a:lstStyle/>
          <a:p>
            <a:r>
              <a:rPr lang="de-DE" sz="1600" b="1" dirty="0" err="1">
                <a:solidFill>
                  <a:schemeClr val="bg1"/>
                </a:solidFill>
              </a:rPr>
              <a:t>Application</a:t>
            </a:r>
            <a:r>
              <a:rPr lang="de-DE" sz="1600" b="1" dirty="0">
                <a:solidFill>
                  <a:schemeClr val="bg1"/>
                </a:solidFill>
              </a:rPr>
              <a:t> Form</a:t>
            </a:r>
          </a:p>
          <a:p>
            <a:endParaRPr lang="de-DE" sz="1600" b="1" dirty="0">
              <a:solidFill>
                <a:schemeClr val="bg1"/>
              </a:solidFill>
            </a:endParaRPr>
          </a:p>
          <a:p>
            <a:br>
              <a:rPr lang="de-DE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Foliennummernplatzhalter 4">
            <a:extLst>
              <a:ext uri="{FF2B5EF4-FFF2-40B4-BE49-F238E27FC236}">
                <a16:creationId xmlns:a16="http://schemas.microsoft.com/office/drawing/2014/main" id="{2A4D46E9-BF31-4B22-9D1D-AEA0FBFD1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857" y="6689021"/>
            <a:ext cx="543418" cy="123111"/>
          </a:xfrm>
        </p:spPr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</a:t>
            </a:fld>
            <a:r>
              <a:rPr lang="de-DE"/>
              <a:t> |</a:t>
            </a:r>
          </a:p>
        </p:txBody>
      </p:sp>
      <p:pic>
        <p:nvPicPr>
          <p:cNvPr id="34" name="Bildplatzhalter 33" descr="Ein Bild, das Frau, Haar, schließen, kosmetisch enthält.&#10;&#10;Automatisch generierte Beschreibung">
            <a:extLst>
              <a:ext uri="{FF2B5EF4-FFF2-40B4-BE49-F238E27FC236}">
                <a16:creationId xmlns:a16="http://schemas.microsoft.com/office/drawing/2014/main" id="{C57F752E-A034-4090-B530-485E632F56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037"/>
          <a:stretch>
            <a:fillRect/>
          </a:stretch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73BC23-B07E-D49B-5DD3-094DA0A729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June 2023</a:t>
            </a:r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FEAE1F85-C7D2-021D-0596-0A5003B80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29" y="3370361"/>
            <a:ext cx="1450845" cy="1440563"/>
          </a:xfrm>
          <a:prstGeom prst="rect">
            <a:avLst/>
          </a:prstGeom>
        </p:spPr>
      </p:pic>
      <p:pic>
        <p:nvPicPr>
          <p:cNvPr id="9" name="Bildplatzhalter 8" descr="Ein Bild, das Text, Messgerät, Messinstrument, Im Haus enthält.&#10;&#10;Automatisch generierte Beschreibung">
            <a:extLst>
              <a:ext uri="{FF2B5EF4-FFF2-40B4-BE49-F238E27FC236}">
                <a16:creationId xmlns:a16="http://schemas.microsoft.com/office/drawing/2014/main" id="{B18450FD-3BA3-9B63-5A1A-B6693E6CFE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1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7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indent="-623888"/>
            <a:r>
              <a:rPr lang="de-DE" dirty="0"/>
              <a:t>Benefits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>
                <a:highlight>
                  <a:srgbClr val="FFFF00"/>
                </a:highlight>
              </a:rPr>
              <a:t>Please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explain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the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benefits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of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your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project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here</a:t>
            </a:r>
            <a:r>
              <a:rPr lang="de-DE" dirty="0">
                <a:highlight>
                  <a:srgbClr val="FFFF00"/>
                </a:highlight>
              </a:rPr>
              <a:t> (Motivation, Advantages, …) 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10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D364CEB-3DE7-257D-705D-0038D6D081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16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indent="-623888"/>
            <a:r>
              <a:rPr lang="de-DE" dirty="0"/>
              <a:t>Target Industry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>
                <a:highlight>
                  <a:srgbClr val="FFFF00"/>
                </a:highlight>
              </a:rPr>
              <a:t>Please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insert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the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target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industry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of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your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demonstrator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here</a:t>
            </a:r>
            <a:endParaRPr lang="de-DE" dirty="0">
              <a:highlight>
                <a:srgbClr val="FFFF00"/>
              </a:highlight>
            </a:endParaRPr>
          </a:p>
          <a:p>
            <a:r>
              <a:rPr lang="de-DE" sz="1400" dirty="0" err="1">
                <a:highlight>
                  <a:srgbClr val="FFFFFF"/>
                </a:highlight>
              </a:rPr>
              <a:t>For</a:t>
            </a:r>
            <a:r>
              <a:rPr lang="de-DE" sz="1400" dirty="0">
                <a:highlight>
                  <a:srgbClr val="FFFFFF"/>
                </a:highlight>
              </a:rPr>
              <a:t> </a:t>
            </a:r>
            <a:r>
              <a:rPr lang="de-DE" sz="1400" dirty="0" err="1">
                <a:highlight>
                  <a:srgbClr val="FFFFFF"/>
                </a:highlight>
              </a:rPr>
              <a:t>example</a:t>
            </a:r>
            <a:r>
              <a:rPr lang="de-DE" sz="1400" dirty="0">
                <a:highlight>
                  <a:srgbClr val="FFFFFF"/>
                </a:highlight>
              </a:rPr>
              <a:t>: </a:t>
            </a:r>
            <a:r>
              <a:rPr lang="de-DE" sz="1400" b="0" dirty="0">
                <a:highlight>
                  <a:srgbClr val="FFFFFF"/>
                </a:highlight>
              </a:rPr>
              <a:t>Automotive, Consumer Electronics, </a:t>
            </a:r>
            <a:r>
              <a:rPr lang="de-DE" sz="1400" b="0" dirty="0" err="1">
                <a:highlight>
                  <a:srgbClr val="FFFFFF"/>
                </a:highlight>
              </a:rPr>
              <a:t>Healthcare</a:t>
            </a:r>
            <a:r>
              <a:rPr lang="de-DE" sz="1400" b="0" dirty="0">
                <a:highlight>
                  <a:srgbClr val="FFFFFF"/>
                </a:highlight>
              </a:rPr>
              <a:t>, Internet </a:t>
            </a:r>
            <a:r>
              <a:rPr lang="de-DE" sz="1400" b="0" dirty="0" err="1">
                <a:highlight>
                  <a:srgbClr val="FFFFFF"/>
                </a:highlight>
              </a:rPr>
              <a:t>of</a:t>
            </a:r>
            <a:r>
              <a:rPr lang="de-DE" sz="1400" b="0" dirty="0">
                <a:highlight>
                  <a:srgbClr val="FFFFFF"/>
                </a:highlight>
              </a:rPr>
              <a:t> Things, </a:t>
            </a:r>
            <a:r>
              <a:rPr lang="de-DE" sz="1400" b="0" dirty="0" err="1">
                <a:highlight>
                  <a:srgbClr val="FFFFFF"/>
                </a:highlight>
              </a:rPr>
              <a:t>Printing</a:t>
            </a:r>
            <a:r>
              <a:rPr lang="de-DE" sz="1400" b="0" dirty="0">
                <a:highlight>
                  <a:srgbClr val="FFFFFF"/>
                </a:highlight>
              </a:rPr>
              <a:t> and </a:t>
            </a:r>
            <a:r>
              <a:rPr lang="de-DE" sz="1400" b="0" dirty="0" err="1">
                <a:highlight>
                  <a:srgbClr val="FFFFFF"/>
                </a:highlight>
              </a:rPr>
              <a:t>Packaging</a:t>
            </a:r>
            <a:r>
              <a:rPr lang="de-DE" sz="1400" b="0" dirty="0">
                <a:highlight>
                  <a:srgbClr val="FFFFFF"/>
                </a:highlight>
              </a:rPr>
              <a:t>, Smart Buildings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11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08D7EE9-A1FB-8712-17F5-AA9F30E280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23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indent="-623888"/>
            <a:r>
              <a:rPr lang="de-DE" dirty="0" err="1"/>
              <a:t>Category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32062" y="1569364"/>
            <a:ext cx="8105638" cy="423227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dirty="0" err="1">
                <a:highlight>
                  <a:srgbClr val="FFFF00"/>
                </a:highlight>
              </a:rPr>
              <a:t>Please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u="sng" dirty="0">
                <a:highlight>
                  <a:srgbClr val="FFFF00"/>
                </a:highlight>
              </a:rPr>
              <a:t>highlight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the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organic</a:t>
            </a:r>
            <a:r>
              <a:rPr lang="de-DE" dirty="0">
                <a:highlight>
                  <a:srgbClr val="FFFF00"/>
                </a:highlight>
              </a:rPr>
              <a:t> and printed </a:t>
            </a:r>
            <a:r>
              <a:rPr lang="de-DE" dirty="0" err="1">
                <a:highlight>
                  <a:srgbClr val="FFFF00"/>
                </a:highlight>
              </a:rPr>
              <a:t>electronics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components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you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are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using</a:t>
            </a:r>
            <a:r>
              <a:rPr lang="de-DE" dirty="0">
                <a:highlight>
                  <a:srgbClr val="FFFF00"/>
                </a:highlight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0" dirty="0" err="1"/>
              <a:t>Conductive</a:t>
            </a:r>
            <a:r>
              <a:rPr lang="de-DE" sz="1600" b="0" dirty="0"/>
              <a:t> </a:t>
            </a:r>
            <a:r>
              <a:rPr lang="de-DE" sz="1600" b="0" dirty="0" err="1"/>
              <a:t>path</a:t>
            </a:r>
            <a:endParaRPr lang="de-DE" sz="1600" b="0" dirty="0"/>
          </a:p>
          <a:p>
            <a:pPr marL="342900" indent="-342900">
              <a:buFont typeface="+mj-lt"/>
              <a:buAutoNum type="arabicPeriod"/>
            </a:pPr>
            <a:r>
              <a:rPr lang="de-DE" sz="1600" b="0" dirty="0"/>
              <a:t>Interconnection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0" dirty="0"/>
              <a:t>OLED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0" dirty="0"/>
              <a:t>OPV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0" dirty="0" err="1"/>
              <a:t>Organic</a:t>
            </a:r>
            <a:r>
              <a:rPr lang="de-DE" sz="1600" b="0" dirty="0"/>
              <a:t> TFT / Printed TFT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b="0" dirty="0" err="1"/>
              <a:t>Organic</a:t>
            </a:r>
            <a:r>
              <a:rPr lang="de-DE" sz="1600" b="0" dirty="0"/>
              <a:t> Semiconductor</a:t>
            </a:r>
            <a:endParaRPr lang="de-DE" sz="1600" b="0" dirty="0">
              <a:highlight>
                <a:srgbClr val="FF000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b="0" dirty="0"/>
              <a:t>Printed </a:t>
            </a:r>
            <a:r>
              <a:rPr lang="de-DE" sz="1600" b="0" dirty="0" err="1"/>
              <a:t>antenna</a:t>
            </a:r>
            <a:endParaRPr lang="de-DE" sz="1600" b="0" dirty="0"/>
          </a:p>
          <a:p>
            <a:pPr marL="342900" indent="-342900">
              <a:buFont typeface="+mj-lt"/>
              <a:buAutoNum type="arabicPeriod"/>
            </a:pPr>
            <a:r>
              <a:rPr lang="de-DE" sz="1600" b="0" dirty="0"/>
              <a:t>Printed </a:t>
            </a:r>
            <a:r>
              <a:rPr lang="de-DE" sz="1600" b="0" dirty="0" err="1"/>
              <a:t>battery</a:t>
            </a:r>
            <a:endParaRPr lang="de-DE" sz="1600" b="0" dirty="0"/>
          </a:p>
          <a:p>
            <a:pPr marL="342900" indent="-342900">
              <a:buFont typeface="+mj-lt"/>
              <a:buAutoNum type="arabicPeriod"/>
            </a:pPr>
            <a:r>
              <a:rPr lang="de-DE" sz="1600" b="0" dirty="0"/>
              <a:t>Printed </a:t>
            </a:r>
            <a:r>
              <a:rPr lang="de-DE" sz="1600" b="0" dirty="0" err="1"/>
              <a:t>capacitive</a:t>
            </a:r>
            <a:r>
              <a:rPr lang="de-DE" sz="1600" b="0" dirty="0"/>
              <a:t> switch</a:t>
            </a:r>
            <a:endParaRPr lang="de-DE" sz="1600" b="0" dirty="0">
              <a:highlight>
                <a:srgbClr val="FF0000"/>
              </a:highlight>
            </a:endParaRPr>
          </a:p>
          <a:p>
            <a:endParaRPr lang="de-DE" sz="1600" b="0" dirty="0"/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12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FCCFACA-B745-3803-26CE-520DE64770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F43EE3-4F2B-3F67-4A06-5131111556C1}"/>
              </a:ext>
            </a:extLst>
          </p:cNvPr>
          <p:cNvSpPr txBox="1"/>
          <p:nvPr/>
        </p:nvSpPr>
        <p:spPr>
          <a:xfrm>
            <a:off x="5282340" y="2281200"/>
            <a:ext cx="4924587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</a:rPr>
              <a:t>Printed </a:t>
            </a:r>
            <a:r>
              <a:rPr lang="de-DE" sz="1600" dirty="0" err="1">
                <a:solidFill>
                  <a:schemeClr val="bg1"/>
                </a:solidFill>
              </a:rPr>
              <a:t>dieelectric</a:t>
            </a:r>
            <a:r>
              <a:rPr lang="de-DE" sz="1600" dirty="0">
                <a:solidFill>
                  <a:schemeClr val="bg1"/>
                </a:solidFill>
              </a:rPr>
              <a:t> / </a:t>
            </a:r>
            <a:r>
              <a:rPr lang="de-DE" sz="1600" dirty="0" err="1">
                <a:solidFill>
                  <a:schemeClr val="bg1"/>
                </a:solidFill>
              </a:rPr>
              <a:t>insulator</a:t>
            </a:r>
            <a:endParaRPr lang="de-DE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</a:rPr>
              <a:t>Printed </a:t>
            </a:r>
            <a:r>
              <a:rPr lang="de-DE" sz="1600" dirty="0" err="1">
                <a:solidFill>
                  <a:schemeClr val="bg1"/>
                </a:solidFill>
              </a:rPr>
              <a:t>electrochromic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display</a:t>
            </a:r>
            <a:endParaRPr lang="de-DE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</a:rPr>
              <a:t>Printed </a:t>
            </a:r>
            <a:r>
              <a:rPr lang="de-DE" sz="1600" dirty="0" err="1">
                <a:solidFill>
                  <a:schemeClr val="bg1"/>
                </a:solidFill>
              </a:rPr>
              <a:t>electrode</a:t>
            </a:r>
            <a:endParaRPr lang="de-DE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</a:rPr>
              <a:t>Printed </a:t>
            </a:r>
            <a:r>
              <a:rPr lang="de-DE" sz="1600" dirty="0" err="1">
                <a:solidFill>
                  <a:schemeClr val="bg1"/>
                </a:solidFill>
              </a:rPr>
              <a:t>electroluminescent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display</a:t>
            </a:r>
            <a:endParaRPr lang="de-DE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</a:rPr>
              <a:t>Printed </a:t>
            </a:r>
            <a:r>
              <a:rPr lang="de-DE" sz="1600" dirty="0" err="1">
                <a:solidFill>
                  <a:schemeClr val="bg1"/>
                </a:solidFill>
              </a:rPr>
              <a:t>heater</a:t>
            </a:r>
            <a:endParaRPr lang="de-DE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</a:rPr>
              <a:t>Printed </a:t>
            </a:r>
            <a:r>
              <a:rPr lang="de-DE" sz="1600" dirty="0" err="1">
                <a:solidFill>
                  <a:schemeClr val="bg1"/>
                </a:solidFill>
              </a:rPr>
              <a:t>piezo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elements</a:t>
            </a:r>
            <a:endParaRPr lang="de-DE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</a:rPr>
              <a:t>Printed </a:t>
            </a:r>
            <a:r>
              <a:rPr lang="de-DE" sz="1600" dirty="0" err="1">
                <a:solidFill>
                  <a:schemeClr val="bg1"/>
                </a:solidFill>
              </a:rPr>
              <a:t>sensor</a:t>
            </a:r>
            <a:endParaRPr lang="de-DE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ts val="2600"/>
              </a:lnSpc>
              <a:spcBef>
                <a:spcPts val="800"/>
              </a:spcBef>
              <a:buFont typeface="+mj-lt"/>
              <a:buAutoNum type="arabicPeriod" startAt="10"/>
            </a:pPr>
            <a:r>
              <a:rPr lang="de-DE" sz="1600" dirty="0">
                <a:solidFill>
                  <a:schemeClr val="bg1"/>
                </a:solidFill>
                <a:highlight>
                  <a:srgbClr val="FFFF00"/>
                </a:highlight>
              </a:rPr>
              <a:t>Other, </a:t>
            </a:r>
            <a:r>
              <a:rPr lang="de-DE" sz="1600" dirty="0" err="1">
                <a:solidFill>
                  <a:schemeClr val="bg1"/>
                </a:solidFill>
                <a:highlight>
                  <a:srgbClr val="FFFF00"/>
                </a:highlight>
              </a:rPr>
              <a:t>please</a:t>
            </a:r>
            <a:r>
              <a:rPr lang="de-DE" sz="16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de-DE" sz="1600" dirty="0" err="1">
                <a:solidFill>
                  <a:schemeClr val="bg1"/>
                </a:solidFill>
                <a:highlight>
                  <a:srgbClr val="FFFF00"/>
                </a:highlight>
              </a:rPr>
              <a:t>specify</a:t>
            </a:r>
            <a:r>
              <a:rPr lang="de-DE" sz="1600" dirty="0">
                <a:solidFill>
                  <a:schemeClr val="bg1"/>
                </a:solidFill>
                <a:highlight>
                  <a:srgbClr val="FFFF00"/>
                </a:highlight>
              </a:rPr>
              <a:t> …</a:t>
            </a:r>
          </a:p>
          <a:p>
            <a:pPr>
              <a:spcBef>
                <a:spcPts val="800"/>
              </a:spcBef>
            </a:pPr>
            <a:endParaRPr lang="de-DE" sz="1600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</a:pP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indent="-623888"/>
            <a:r>
              <a:rPr lang="de-DE" dirty="0" err="1"/>
              <a:t>Classical</a:t>
            </a:r>
            <a:r>
              <a:rPr lang="de-DE" dirty="0"/>
              <a:t> Components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Please insert all classical electronic components in your demonstrator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13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08D7EE9-A1FB-8712-17F5-AA9F30E280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03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OE-A Competition 2024 | Application Form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14</a:t>
            </a:fld>
            <a:r>
              <a:rPr lang="de-DE"/>
              <a:t> |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673261" cy="123111"/>
          </a:xfrm>
        </p:spPr>
        <p:txBody>
          <a:bodyPr/>
          <a:lstStyle/>
          <a:p>
            <a:r>
              <a:rPr lang="de-DE"/>
              <a:t>June 2023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6658522" y="2782316"/>
            <a:ext cx="2244231" cy="1292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100" dirty="0"/>
              <a:t>Theresa Manns</a:t>
            </a:r>
          </a:p>
          <a:p>
            <a:pPr>
              <a:lnSpc>
                <a:spcPct val="150000"/>
              </a:lnSpc>
            </a:pPr>
            <a:r>
              <a:rPr lang="de-DE" sz="1100" b="0" dirty="0" err="1"/>
              <a:t>Assistant</a:t>
            </a:r>
            <a:r>
              <a:rPr lang="de-DE" sz="1100" b="0" dirty="0"/>
              <a:t> Press &amp; PR</a:t>
            </a:r>
          </a:p>
          <a:p>
            <a:pPr>
              <a:lnSpc>
                <a:spcPct val="150000"/>
              </a:lnSpc>
            </a:pPr>
            <a:r>
              <a:rPr lang="de-DE" sz="1100" b="0" dirty="0"/>
              <a:t>OE-A Competition</a:t>
            </a:r>
          </a:p>
          <a:p>
            <a:pPr>
              <a:lnSpc>
                <a:spcPct val="150000"/>
              </a:lnSpc>
            </a:pPr>
            <a:r>
              <a:rPr lang="de-DE" sz="1100" b="0" dirty="0">
                <a:hlinkClick r:id="rId3"/>
              </a:rPr>
              <a:t>theresa.manns@oe-a.org</a:t>
            </a:r>
            <a:endParaRPr lang="de-DE" sz="1100" b="0" dirty="0"/>
          </a:p>
          <a:p>
            <a:pPr>
              <a:lnSpc>
                <a:spcPct val="150000"/>
              </a:lnSpc>
            </a:pPr>
            <a:r>
              <a:rPr lang="de-DE" sz="1100" b="0" dirty="0"/>
              <a:t>+49 69 6603 1194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5410485" y="5022390"/>
            <a:ext cx="2876265" cy="1439497"/>
          </a:xfrm>
        </p:spPr>
        <p:txBody>
          <a:bodyPr/>
          <a:lstStyle/>
          <a:p>
            <a:r>
              <a:rPr lang="de-DE"/>
              <a:t>OE-A – A </a:t>
            </a:r>
            <a:r>
              <a:rPr lang="de-DE" err="1"/>
              <a:t>working</a:t>
            </a:r>
            <a:r>
              <a:rPr lang="de-DE"/>
              <a:t> </a:t>
            </a:r>
            <a:r>
              <a:rPr lang="de-DE" err="1"/>
              <a:t>group</a:t>
            </a:r>
            <a:r>
              <a:rPr lang="de-DE"/>
              <a:t> </a:t>
            </a:r>
            <a:r>
              <a:rPr lang="de-DE" err="1"/>
              <a:t>within</a:t>
            </a:r>
            <a:r>
              <a:rPr lang="de-DE"/>
              <a:t> VDMA</a:t>
            </a:r>
          </a:p>
          <a:p>
            <a:endParaRPr lang="de-DE"/>
          </a:p>
          <a:p>
            <a:pPr indent="444500"/>
            <a:r>
              <a:rPr lang="de-DE" b="0"/>
              <a:t>www.linkedin.com/oe-a</a:t>
            </a:r>
          </a:p>
          <a:p>
            <a:pPr indent="444500"/>
            <a:endParaRPr lang="de-DE" b="0"/>
          </a:p>
          <a:p>
            <a:pPr indent="444500"/>
            <a:r>
              <a:rPr lang="de-DE" b="0"/>
              <a:t>@OEAonline</a:t>
            </a:r>
          </a:p>
          <a:p>
            <a:pPr indent="444500"/>
            <a:endParaRPr lang="de-DE" b="0"/>
          </a:p>
          <a:p>
            <a:pPr indent="444500"/>
            <a:r>
              <a:rPr lang="de-DE" b="0"/>
              <a:t>www.oe-a.org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50400" y="5825494"/>
            <a:ext cx="123111" cy="636393"/>
          </a:xfrm>
        </p:spPr>
        <p:txBody>
          <a:bodyPr/>
          <a:lstStyle/>
          <a:p>
            <a:r>
              <a:rPr lang="de-DE" dirty="0"/>
              <a:t>Source: OE-A</a:t>
            </a:r>
            <a:endParaRPr lang="en-US" dirty="0"/>
          </a:p>
        </p:txBody>
      </p:sp>
      <p:pic>
        <p:nvPicPr>
          <p:cNvPr id="22" name="Picture 3" descr="H:\Bilder\icons\social media\Bitmap\Twitter 32p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018" y="57295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:\Bilder\icons\social media\Bitmap\LinkedIn 32p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319" y="5296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A2BC027F-75EE-4E26-8548-65C4A836EC24}"/>
              </a:ext>
            </a:extLst>
          </p:cNvPr>
          <p:cNvSpPr txBox="1">
            <a:spLocks/>
          </p:cNvSpPr>
          <p:nvPr/>
        </p:nvSpPr>
        <p:spPr bwMode="gray">
          <a:xfrm>
            <a:off x="5442797" y="949652"/>
            <a:ext cx="5306217" cy="8042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800"/>
              </a:spcBef>
              <a:buFontTx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800" dirty="0"/>
              <a:t>Contact</a:t>
            </a:r>
            <a:endParaRPr lang="en-US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32D679C-D56E-4D7D-932A-0C2477063C4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" b="11503"/>
          <a:stretch/>
        </p:blipFill>
        <p:spPr>
          <a:xfrm>
            <a:off x="5410485" y="2782316"/>
            <a:ext cx="11304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Go to website Internet icon vector illustration - Download Free ...">
            <a:extLst>
              <a:ext uri="{FF2B5EF4-FFF2-40B4-BE49-F238E27FC236}">
                <a16:creationId xmlns:a16="http://schemas.microsoft.com/office/drawing/2014/main" id="{427637AA-A340-4369-98F6-1917D2EB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97" y="6108731"/>
            <a:ext cx="309868" cy="3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platzhalter 13" descr="Ein Bild, das Werkzeug enthält.&#10;&#10;Automatisch generierte Beschreibung">
            <a:extLst>
              <a:ext uri="{FF2B5EF4-FFF2-40B4-BE49-F238E27FC236}">
                <a16:creationId xmlns:a16="http://schemas.microsoft.com/office/drawing/2014/main" id="{42A4C473-6DAB-A559-2DF2-EF10A316D8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13730" b="717"/>
          <a:stretch/>
        </p:blipFill>
        <p:spPr>
          <a:xfrm>
            <a:off x="218044" y="45868"/>
            <a:ext cx="4809600" cy="6583680"/>
          </a:xfrm>
        </p:spPr>
      </p:pic>
    </p:spTree>
    <p:extLst>
      <p:ext uri="{BB962C8B-B14F-4D97-AF65-F5344CB8AC3E}">
        <p14:creationId xmlns:p14="http://schemas.microsoft.com/office/powerpoint/2010/main" val="172216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 1 </a:t>
            </a:r>
            <a:r>
              <a:rPr lang="de-DE" dirty="0" err="1"/>
              <a:t>Application</a:t>
            </a:r>
            <a:r>
              <a:rPr lang="de-DE" dirty="0"/>
              <a:t> Form: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OE-A Competition 2024 | Application Form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Please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fill</a:t>
            </a:r>
            <a:r>
              <a:rPr lang="de-DE" dirty="0">
                <a:solidFill>
                  <a:srgbClr val="FF0000"/>
                </a:solidFill>
              </a:rPr>
              <a:t> in </a:t>
            </a:r>
            <a:r>
              <a:rPr lang="de-DE" dirty="0" err="1">
                <a:solidFill>
                  <a:srgbClr val="FF0000"/>
                </a:solidFill>
              </a:rPr>
              <a:t>everything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  <a:highlight>
                  <a:srgbClr val="FFFF00"/>
                </a:highlight>
              </a:rPr>
              <a:t>marked</a:t>
            </a:r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 in </a:t>
            </a:r>
            <a:r>
              <a:rPr lang="de-DE" dirty="0" err="1">
                <a:solidFill>
                  <a:srgbClr val="FF0000"/>
                </a:solidFill>
                <a:highlight>
                  <a:srgbClr val="FFFF00"/>
                </a:highlight>
              </a:rPr>
              <a:t>yellow</a:t>
            </a:r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from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slides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3 - 13 </a:t>
            </a:r>
          </a:p>
          <a:p>
            <a:endParaRPr lang="de-DE" dirty="0"/>
          </a:p>
          <a:p>
            <a:pPr lvl="1"/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aware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OE-A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will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in all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800" dirty="0"/>
              <a:t>Send your application form to </a:t>
            </a:r>
            <a:r>
              <a:rPr lang="en-US" sz="1800" b="1" dirty="0">
                <a:hlinkClick r:id="rId2"/>
              </a:rPr>
              <a:t>theresa.manns@oe-a.org</a:t>
            </a:r>
            <a:r>
              <a:rPr lang="en-US" sz="1800" b="1" dirty="0"/>
              <a:t>. </a:t>
            </a:r>
            <a:r>
              <a:rPr lang="en-US" b="1" dirty="0">
                <a:solidFill>
                  <a:schemeClr val="tx1"/>
                </a:solidFill>
              </a:rPr>
              <a:t>Deadline: October 20, 2023</a:t>
            </a:r>
            <a:endParaRPr lang="en-US" sz="1800" b="1" dirty="0"/>
          </a:p>
          <a:p>
            <a:pPr lvl="1"/>
            <a:r>
              <a:rPr lang="en-US" sz="1800" b="0" dirty="0"/>
              <a:t>Only fully completed application forms can be taken into consideration</a:t>
            </a:r>
          </a:p>
          <a:p>
            <a:pPr lvl="1"/>
            <a:r>
              <a:rPr lang="en-US" dirty="0"/>
              <a:t>This presentation is about design, functionality and purpose of your demonstrators. Images, video and manual of use are to be submitted </a:t>
            </a:r>
            <a:r>
              <a:rPr lang="en-US" b="1" dirty="0"/>
              <a:t>additionally</a:t>
            </a:r>
            <a:r>
              <a:rPr lang="en-US" dirty="0"/>
              <a:t>. </a:t>
            </a:r>
            <a:r>
              <a:rPr lang="en-US" b="1" dirty="0">
                <a:solidFill>
                  <a:schemeClr val="tx1"/>
                </a:solidFill>
              </a:rPr>
              <a:t>Deadline: December 15, 2023</a:t>
            </a:r>
            <a:endParaRPr lang="en-US" sz="1800" b="0" dirty="0"/>
          </a:p>
          <a:p>
            <a:pPr marL="180975" lvl="1" indent="0">
              <a:buNone/>
            </a:pPr>
            <a:endParaRPr lang="en-US" sz="1800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2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DA330D-7299-1F57-E73E-2849433B0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06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83301" y="1933575"/>
            <a:ext cx="4889500" cy="1231106"/>
          </a:xfrm>
        </p:spPr>
        <p:txBody>
          <a:bodyPr/>
          <a:lstStyle/>
          <a:p>
            <a:r>
              <a:rPr lang="de-DE" dirty="0">
                <a:highlight>
                  <a:srgbClr val="FFFF00"/>
                </a:highlight>
              </a:rPr>
              <a:t>Project Title</a:t>
            </a:r>
            <a:br>
              <a:rPr lang="de-DE" dirty="0">
                <a:highlight>
                  <a:srgbClr val="FFFF00"/>
                </a:highlight>
              </a:rPr>
            </a:br>
            <a:br>
              <a:rPr lang="de-DE" dirty="0">
                <a:highlight>
                  <a:srgbClr val="FFFF00"/>
                </a:highlight>
              </a:rPr>
            </a:br>
            <a:r>
              <a:rPr lang="de-DE" dirty="0">
                <a:highlight>
                  <a:srgbClr val="FFFF00"/>
                </a:highlight>
              </a:rPr>
              <a:t>Company </a:t>
            </a:r>
            <a:r>
              <a:rPr lang="de-DE" dirty="0" err="1">
                <a:highlight>
                  <a:srgbClr val="FFFF00"/>
                </a:highlight>
              </a:rPr>
              <a:t>name</a:t>
            </a:r>
            <a:br>
              <a:rPr lang="de-DE" dirty="0"/>
            </a:b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Page </a:t>
            </a:r>
            <a:fld id="{1B72D4EC-CA93-48D4-AB46-3D5446D4DA8D}" type="slidenum">
              <a:rPr lang="de-DE" smtClean="0"/>
              <a:pPr/>
              <a:t>3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0400" y="5779008"/>
            <a:ext cx="123111" cy="682879"/>
          </a:xfrm>
        </p:spPr>
        <p:txBody>
          <a:bodyPr/>
          <a:lstStyle/>
          <a:p>
            <a:r>
              <a:rPr lang="de-DE" dirty="0"/>
              <a:t>Image source: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6084000" y="4876800"/>
            <a:ext cx="3865910" cy="129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dirty="0">
                <a:highlight>
                  <a:srgbClr val="FFFF00"/>
                </a:highlight>
              </a:rPr>
              <a:t>Title, </a:t>
            </a:r>
            <a:r>
              <a:rPr lang="de-DE" sz="1400" dirty="0" err="1">
                <a:highlight>
                  <a:srgbClr val="FFFF00"/>
                </a:highlight>
              </a:rPr>
              <a:t>first</a:t>
            </a:r>
            <a:r>
              <a:rPr lang="de-DE" sz="1400" dirty="0">
                <a:highlight>
                  <a:srgbClr val="FFFF00"/>
                </a:highlight>
              </a:rPr>
              <a:t> </a:t>
            </a:r>
            <a:r>
              <a:rPr lang="de-DE" sz="1400" dirty="0" err="1">
                <a:highlight>
                  <a:srgbClr val="FFFF00"/>
                </a:highlight>
              </a:rPr>
              <a:t>name</a:t>
            </a:r>
            <a:r>
              <a:rPr lang="de-DE" sz="1400" dirty="0">
                <a:highlight>
                  <a:srgbClr val="FFFF00"/>
                </a:highlight>
              </a:rPr>
              <a:t>, last </a:t>
            </a:r>
            <a:r>
              <a:rPr lang="de-DE" sz="1400" dirty="0" err="1">
                <a:highlight>
                  <a:srgbClr val="FFFF00"/>
                </a:highlight>
              </a:rPr>
              <a:t>name</a:t>
            </a:r>
            <a:r>
              <a:rPr lang="de-DE" sz="1400" dirty="0">
                <a:highlight>
                  <a:srgbClr val="FFFF00"/>
                </a:highlight>
              </a:rPr>
              <a:t> </a:t>
            </a:r>
            <a:r>
              <a:rPr lang="de-DE" sz="1400" dirty="0" err="1">
                <a:highlight>
                  <a:srgbClr val="FFFF00"/>
                </a:highlight>
              </a:rPr>
              <a:t>of</a:t>
            </a:r>
            <a:r>
              <a:rPr lang="de-DE" sz="1400" dirty="0">
                <a:highlight>
                  <a:srgbClr val="FFFF00"/>
                </a:highlight>
              </a:rPr>
              <a:t> </a:t>
            </a:r>
            <a:r>
              <a:rPr lang="de-DE" sz="1400" dirty="0" err="1">
                <a:highlight>
                  <a:srgbClr val="FFFF00"/>
                </a:highlight>
              </a:rPr>
              <a:t>main</a:t>
            </a:r>
            <a:r>
              <a:rPr lang="de-DE" sz="1400" dirty="0">
                <a:highlight>
                  <a:srgbClr val="FFFF00"/>
                </a:highlight>
              </a:rPr>
              <a:t> </a:t>
            </a:r>
            <a:r>
              <a:rPr lang="de-DE" sz="1400" dirty="0" err="1">
                <a:highlight>
                  <a:srgbClr val="FFFF00"/>
                </a:highlight>
              </a:rPr>
              <a:t>contact</a:t>
            </a:r>
            <a:br>
              <a:rPr lang="de-DE" sz="1400" dirty="0">
                <a:highlight>
                  <a:srgbClr val="FFFF00"/>
                </a:highlight>
              </a:rPr>
            </a:br>
            <a:r>
              <a:rPr lang="de-DE" sz="1400" dirty="0">
                <a:highlight>
                  <a:srgbClr val="FFFF00"/>
                </a:highlight>
              </a:rPr>
              <a:t>Company</a:t>
            </a:r>
            <a:br>
              <a:rPr lang="de-DE" sz="1400" dirty="0">
                <a:highlight>
                  <a:srgbClr val="FFFF00"/>
                </a:highlight>
              </a:rPr>
            </a:br>
            <a:r>
              <a:rPr lang="de-DE" sz="1400" dirty="0">
                <a:highlight>
                  <a:srgbClr val="FFFF00"/>
                </a:highlight>
              </a:rPr>
              <a:t>City, Country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highlight>
                  <a:srgbClr val="FFFF00"/>
                </a:highlight>
              </a:rPr>
              <a:t>Company Website</a:t>
            </a:r>
            <a:br>
              <a:rPr lang="de-DE" sz="1400" dirty="0">
                <a:highlight>
                  <a:srgbClr val="FFFF00"/>
                </a:highlight>
              </a:rPr>
            </a:br>
            <a:r>
              <a:rPr lang="de-DE" sz="1400" dirty="0">
                <a:highlight>
                  <a:srgbClr val="FFFF00"/>
                </a:highlight>
              </a:rPr>
              <a:t>Mail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highlight>
                  <a:srgbClr val="FFFF00"/>
                </a:highlight>
              </a:rPr>
              <a:t>Phone</a:t>
            </a:r>
          </a:p>
          <a:p>
            <a:pPr>
              <a:lnSpc>
                <a:spcPct val="100000"/>
              </a:lnSpc>
            </a:pPr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OE-A Competition 2024 | Application Form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3355B7-5603-8A97-5ADE-F737FE046A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5ABBC3-97E9-1004-5AC5-5AA92F3C2943}"/>
              </a:ext>
            </a:extLst>
          </p:cNvPr>
          <p:cNvSpPr txBox="1"/>
          <p:nvPr/>
        </p:nvSpPr>
        <p:spPr>
          <a:xfrm>
            <a:off x="10266262" y="5187980"/>
            <a:ext cx="1774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Please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insert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>
                <a:solidFill>
                  <a:srgbClr val="FF0000"/>
                </a:solidFill>
              </a:rPr>
              <a:t>your</a:t>
            </a:r>
            <a:r>
              <a:rPr lang="de-DE" dirty="0">
                <a:solidFill>
                  <a:srgbClr val="FF0000"/>
                </a:solidFill>
              </a:rPr>
              <a:t> logo </a:t>
            </a:r>
            <a:r>
              <a:rPr lang="de-DE" dirty="0" err="1">
                <a:solidFill>
                  <a:srgbClr val="FF0000"/>
                </a:solidFill>
              </a:rPr>
              <a:t>here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C042D9B-4852-8385-AC4C-C2EF5FACB212}"/>
              </a:ext>
            </a:extLst>
          </p:cNvPr>
          <p:cNvCxnSpPr>
            <a:cxnSpLocks/>
          </p:cNvCxnSpPr>
          <p:nvPr/>
        </p:nvCxnSpPr>
        <p:spPr>
          <a:xfrm flipH="1">
            <a:off x="5207237" y="720100"/>
            <a:ext cx="1351208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DAC80EB6-E1D7-55DF-2968-28A1AC1387C1}"/>
              </a:ext>
            </a:extLst>
          </p:cNvPr>
          <p:cNvSpPr txBox="1"/>
          <p:nvPr/>
        </p:nvSpPr>
        <p:spPr>
          <a:xfrm>
            <a:off x="6820883" y="537643"/>
            <a:ext cx="198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Please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insert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image</a:t>
            </a:r>
            <a:r>
              <a:rPr lang="de-DE" dirty="0">
                <a:solidFill>
                  <a:srgbClr val="FF0000"/>
                </a:solidFill>
              </a:rPr>
              <a:t>/ </a:t>
            </a:r>
            <a:r>
              <a:rPr lang="de-DE" dirty="0" err="1">
                <a:solidFill>
                  <a:srgbClr val="FF0000"/>
                </a:solidFill>
              </a:rPr>
              <a:t>drawing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your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project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here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0B5D45E2-9C20-E94D-FFAE-72CE67A1EE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24177F1-B5A9-378B-9DAF-59D454F7B10E}"/>
              </a:ext>
            </a:extLst>
          </p:cNvPr>
          <p:cNvCxnSpPr>
            <a:cxnSpLocks/>
          </p:cNvCxnSpPr>
          <p:nvPr/>
        </p:nvCxnSpPr>
        <p:spPr>
          <a:xfrm>
            <a:off x="10982771" y="4486542"/>
            <a:ext cx="0" cy="530669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6216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 Details</a:t>
            </a:r>
            <a:br>
              <a:rPr lang="de-DE" dirty="0"/>
            </a:br>
            <a:r>
              <a:rPr lang="de-DE" dirty="0" err="1"/>
              <a:t>Cooperating</a:t>
            </a:r>
            <a:r>
              <a:rPr lang="de-DE" dirty="0"/>
              <a:t> Partner(s)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OE-A Competition 2024 | Application Form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If you are cooperating with an OE-A or non-OE-A member, please fill in the following data (please list all partners).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Title, </a:t>
            </a:r>
            <a:r>
              <a:rPr lang="de-DE" sz="1800" b="0" dirty="0" err="1">
                <a:highlight>
                  <a:srgbClr val="FFFF00"/>
                </a:highlight>
              </a:rPr>
              <a:t>first</a:t>
            </a:r>
            <a:r>
              <a:rPr lang="de-DE" sz="1800" b="0" dirty="0">
                <a:highlight>
                  <a:srgbClr val="FFFF00"/>
                </a:highlight>
              </a:rPr>
              <a:t> </a:t>
            </a:r>
            <a:r>
              <a:rPr lang="de-DE" sz="1800" b="0" dirty="0" err="1">
                <a:highlight>
                  <a:srgbClr val="FFFF00"/>
                </a:highlight>
              </a:rPr>
              <a:t>name</a:t>
            </a:r>
            <a:r>
              <a:rPr lang="de-DE" sz="1800" b="0" dirty="0">
                <a:highlight>
                  <a:srgbClr val="FFFF00"/>
                </a:highlight>
              </a:rPr>
              <a:t>, last </a:t>
            </a:r>
            <a:r>
              <a:rPr lang="de-DE" sz="1800" b="0" dirty="0" err="1">
                <a:highlight>
                  <a:srgbClr val="FFFF00"/>
                </a:highlight>
              </a:rPr>
              <a:t>name</a:t>
            </a:r>
            <a:r>
              <a:rPr lang="de-DE" sz="1800" b="0" dirty="0">
                <a:highlight>
                  <a:srgbClr val="FFFF00"/>
                </a:highlight>
              </a:rPr>
              <a:t> </a:t>
            </a:r>
            <a:r>
              <a:rPr lang="de-DE" sz="1800" b="0" dirty="0" err="1">
                <a:highlight>
                  <a:srgbClr val="FFFF00"/>
                </a:highlight>
              </a:rPr>
              <a:t>of</a:t>
            </a:r>
            <a:r>
              <a:rPr lang="de-DE" sz="1800" b="0" dirty="0">
                <a:highlight>
                  <a:srgbClr val="FFFF00"/>
                </a:highlight>
              </a:rPr>
              <a:t> </a:t>
            </a:r>
            <a:r>
              <a:rPr lang="de-DE" sz="1800" b="0" dirty="0" err="1">
                <a:highlight>
                  <a:srgbClr val="FFFF00"/>
                </a:highlight>
              </a:rPr>
              <a:t>main</a:t>
            </a:r>
            <a:r>
              <a:rPr lang="de-DE" sz="1800" b="0" dirty="0">
                <a:highlight>
                  <a:srgbClr val="FFFF00"/>
                </a:highlight>
              </a:rPr>
              <a:t> </a:t>
            </a:r>
            <a:r>
              <a:rPr lang="de-DE" sz="1800" b="0" dirty="0" err="1">
                <a:highlight>
                  <a:srgbClr val="FFFF00"/>
                </a:highlight>
              </a:rPr>
              <a:t>contact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>
                <a:highlight>
                  <a:srgbClr val="FFFF00"/>
                </a:highlight>
              </a:rPr>
              <a:t>Company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City, Country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Company Website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Mail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Phone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Logo</a:t>
            </a:r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4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074A74-03CE-5469-B526-7F3889D75B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32FE01-8205-3D6D-5083-C2634FAEEDDB}"/>
              </a:ext>
            </a:extLst>
          </p:cNvPr>
          <p:cNvSpPr txBox="1"/>
          <p:nvPr/>
        </p:nvSpPr>
        <p:spPr>
          <a:xfrm>
            <a:off x="5359728" y="559614"/>
            <a:ext cx="198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Please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copy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slide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you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have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more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project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partners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156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indent="-623888"/>
            <a:r>
              <a:rPr lang="de-DE" dirty="0" err="1"/>
              <a:t>Category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de-DE" dirty="0" err="1">
                <a:highlight>
                  <a:srgbClr val="FFFF00"/>
                </a:highlight>
              </a:rPr>
              <a:t>Please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u="sng" dirty="0">
                <a:highlight>
                  <a:srgbClr val="FFFF00"/>
                </a:highlight>
              </a:rPr>
              <a:t>highlight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the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category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you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are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applying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for</a:t>
            </a:r>
            <a:r>
              <a:rPr lang="de-DE" dirty="0">
                <a:highlight>
                  <a:srgbClr val="FFFF00"/>
                </a:highlight>
              </a:rPr>
              <a:t>: 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pPr marL="457200" indent="-457200">
              <a:buAutoNum type="arabicPeriod"/>
            </a:pPr>
            <a:r>
              <a:rPr lang="de-DE" dirty="0" err="1"/>
              <a:t>Prototypes</a:t>
            </a:r>
            <a:r>
              <a:rPr lang="de-DE" dirty="0"/>
              <a:t> and New Products</a:t>
            </a:r>
          </a:p>
          <a:p>
            <a:pPr marL="457200" indent="-457200">
              <a:buAutoNum type="arabicPeriod"/>
            </a:pPr>
            <a:r>
              <a:rPr lang="de-DE" dirty="0"/>
              <a:t>Freestyle Demonstrator</a:t>
            </a:r>
          </a:p>
          <a:p>
            <a:pPr marL="457200" indent="-457200">
              <a:buAutoNum type="arabicPeriod"/>
            </a:pP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Funded</a:t>
            </a:r>
            <a:r>
              <a:rPr lang="de-DE" dirty="0"/>
              <a:t> Project Demonstrator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5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FCCFACA-B745-3803-26CE-520DE64770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09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Description Outline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OE-A Competition 2024 | Application Form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370257" y="1220652"/>
            <a:ext cx="8105638" cy="423227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sz="1800" dirty="0" err="1"/>
              <a:t>Please</a:t>
            </a:r>
            <a:r>
              <a:rPr lang="de-DE" sz="1800" dirty="0"/>
              <a:t> </a:t>
            </a:r>
            <a:r>
              <a:rPr lang="de-DE" sz="1800" dirty="0" err="1"/>
              <a:t>describe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demo</a:t>
            </a:r>
            <a:r>
              <a:rPr lang="de-DE" sz="1800" dirty="0"/>
              <a:t> in </a:t>
            </a:r>
            <a:r>
              <a:rPr lang="de-DE" sz="1800" dirty="0" err="1"/>
              <a:t>detail</a:t>
            </a:r>
            <a:r>
              <a:rPr lang="de-DE" sz="1800" dirty="0"/>
              <a:t> </a:t>
            </a:r>
            <a:r>
              <a:rPr lang="de-DE" sz="1800" dirty="0">
                <a:highlight>
                  <a:srgbClr val="FFFF00"/>
                </a:highlight>
              </a:rPr>
              <a:t>– </a:t>
            </a:r>
            <a:r>
              <a:rPr lang="de-DE" sz="1800" dirty="0" err="1">
                <a:highlight>
                  <a:srgbClr val="FFFF00"/>
                </a:highlight>
              </a:rPr>
              <a:t>fill</a:t>
            </a:r>
            <a:r>
              <a:rPr lang="de-DE" sz="1800" dirty="0">
                <a:highlight>
                  <a:srgbClr val="FFFF00"/>
                </a:highlight>
              </a:rPr>
              <a:t> in on </a:t>
            </a:r>
            <a:r>
              <a:rPr lang="de-DE" sz="1800" dirty="0" err="1">
                <a:highlight>
                  <a:srgbClr val="FFFF00"/>
                </a:highlight>
              </a:rPr>
              <a:t>slide</a:t>
            </a:r>
            <a:r>
              <a:rPr lang="de-DE" sz="1800" dirty="0">
                <a:highlight>
                  <a:srgbClr val="FFFF00"/>
                </a:highlight>
              </a:rPr>
              <a:t> 7</a:t>
            </a:r>
          </a:p>
          <a:p>
            <a:pPr lvl="1"/>
            <a:r>
              <a:rPr lang="de-DE" sz="1600" dirty="0"/>
              <a:t>Purpose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(what is the purpose / goal of the demo? Impact to society?)</a:t>
            </a:r>
          </a:p>
          <a:p>
            <a:pPr lvl="1"/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Features (what can your product / prototype do?)</a:t>
            </a:r>
            <a:endParaRPr lang="de-DE" dirty="0"/>
          </a:p>
          <a:p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would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describe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demo</a:t>
            </a:r>
            <a:r>
              <a:rPr lang="de-DE" sz="1800" dirty="0"/>
              <a:t> in simple </a:t>
            </a:r>
            <a:r>
              <a:rPr lang="de-DE" sz="1800" dirty="0" err="1"/>
              <a:t>words</a:t>
            </a:r>
            <a:r>
              <a:rPr lang="de-DE" sz="1800" dirty="0"/>
              <a:t>?</a:t>
            </a:r>
            <a:r>
              <a:rPr lang="de-DE" sz="1800" dirty="0">
                <a:highlight>
                  <a:srgbClr val="FFFF00"/>
                </a:highlight>
              </a:rPr>
              <a:t> – </a:t>
            </a:r>
            <a:r>
              <a:rPr lang="de-DE" sz="1800" dirty="0" err="1">
                <a:highlight>
                  <a:srgbClr val="FFFF00"/>
                </a:highlight>
              </a:rPr>
              <a:t>fill</a:t>
            </a:r>
            <a:r>
              <a:rPr lang="de-DE" sz="1800" dirty="0">
                <a:highlight>
                  <a:srgbClr val="FFFF00"/>
                </a:highlight>
              </a:rPr>
              <a:t> in on </a:t>
            </a:r>
            <a:r>
              <a:rPr lang="de-DE" sz="1800" dirty="0" err="1">
                <a:highlight>
                  <a:srgbClr val="FFFF00"/>
                </a:highlight>
              </a:rPr>
              <a:t>slide</a:t>
            </a:r>
            <a:r>
              <a:rPr lang="de-DE" sz="1800" dirty="0">
                <a:highlight>
                  <a:srgbClr val="FFFF00"/>
                </a:highlight>
              </a:rPr>
              <a:t> 8</a:t>
            </a:r>
            <a:endParaRPr lang="de-DE" sz="1800" dirty="0"/>
          </a:p>
          <a:p>
            <a:pPr lvl="1"/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does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demo</a:t>
            </a:r>
            <a:r>
              <a:rPr lang="de-DE" sz="1600" dirty="0"/>
              <a:t> </a:t>
            </a:r>
            <a:r>
              <a:rPr lang="de-DE" sz="1600" dirty="0" err="1"/>
              <a:t>represent</a:t>
            </a:r>
            <a:r>
              <a:rPr lang="de-DE" sz="1600" dirty="0"/>
              <a:t>?</a:t>
            </a:r>
          </a:p>
          <a:p>
            <a:pPr lvl="1"/>
            <a:r>
              <a:rPr lang="de-DE" sz="1600" dirty="0" err="1"/>
              <a:t>Please</a:t>
            </a:r>
            <a:r>
              <a:rPr lang="de-DE" sz="1600" dirty="0"/>
              <a:t> </a:t>
            </a:r>
            <a:r>
              <a:rPr lang="de-DE" sz="1600" dirty="0" err="1"/>
              <a:t>explain</a:t>
            </a:r>
            <a:r>
              <a:rPr lang="de-DE" sz="1600" dirty="0"/>
              <a:t> in simple </a:t>
            </a:r>
            <a:r>
              <a:rPr lang="de-DE" sz="1600" dirty="0" err="1"/>
              <a:t>words</a:t>
            </a:r>
            <a:r>
              <a:rPr lang="de-DE" sz="1600" dirty="0"/>
              <a:t> (</a:t>
            </a:r>
            <a:r>
              <a:rPr lang="de-DE" sz="1600" dirty="0" err="1"/>
              <a:t>for</a:t>
            </a:r>
            <a:r>
              <a:rPr lang="de-DE" sz="1600" dirty="0"/>
              <a:t> John </a:t>
            </a:r>
            <a:r>
              <a:rPr lang="de-DE" sz="1600" dirty="0" err="1"/>
              <a:t>Doe</a:t>
            </a:r>
            <a:r>
              <a:rPr lang="de-DE" sz="1600" dirty="0"/>
              <a:t> and non-</a:t>
            </a:r>
            <a:r>
              <a:rPr lang="de-DE" sz="1600" dirty="0" err="1"/>
              <a:t>experts</a:t>
            </a:r>
            <a:r>
              <a:rPr lang="de-DE" sz="1600" dirty="0"/>
              <a:t>)</a:t>
            </a:r>
          </a:p>
          <a:p>
            <a:r>
              <a:rPr lang="de-DE" sz="1800" dirty="0" err="1"/>
              <a:t>Functionality</a:t>
            </a:r>
            <a:r>
              <a:rPr lang="de-DE" sz="1800" dirty="0">
                <a:highlight>
                  <a:srgbClr val="FFFF00"/>
                </a:highlight>
              </a:rPr>
              <a:t> – </a:t>
            </a:r>
            <a:r>
              <a:rPr lang="de-DE" sz="1800" dirty="0" err="1">
                <a:highlight>
                  <a:srgbClr val="FFFF00"/>
                </a:highlight>
              </a:rPr>
              <a:t>fill</a:t>
            </a:r>
            <a:r>
              <a:rPr lang="de-DE" sz="1800" dirty="0">
                <a:highlight>
                  <a:srgbClr val="FFFF00"/>
                </a:highlight>
              </a:rPr>
              <a:t> in on </a:t>
            </a:r>
            <a:r>
              <a:rPr lang="de-DE" sz="1800" dirty="0" err="1">
                <a:highlight>
                  <a:srgbClr val="FFFF00"/>
                </a:highlight>
              </a:rPr>
              <a:t>slide</a:t>
            </a:r>
            <a:r>
              <a:rPr lang="de-DE" sz="1800" dirty="0">
                <a:highlight>
                  <a:srgbClr val="FFFF00"/>
                </a:highlight>
              </a:rPr>
              <a:t> 9</a:t>
            </a:r>
            <a:endParaRPr lang="de-DE" sz="1800" dirty="0"/>
          </a:p>
          <a:p>
            <a:pPr lvl="1"/>
            <a:r>
              <a:rPr lang="de-DE" sz="1600" dirty="0" err="1"/>
              <a:t>Please</a:t>
            </a:r>
            <a:r>
              <a:rPr lang="de-DE" sz="1600" dirty="0"/>
              <a:t> </a:t>
            </a:r>
            <a:r>
              <a:rPr lang="de-DE" sz="1600" dirty="0" err="1"/>
              <a:t>describe</a:t>
            </a:r>
            <a:r>
              <a:rPr lang="de-DE" sz="1600" dirty="0"/>
              <a:t> </a:t>
            </a: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demo</a:t>
            </a:r>
            <a:r>
              <a:rPr lang="de-DE" sz="1600" dirty="0"/>
              <a:t> </a:t>
            </a:r>
            <a:r>
              <a:rPr lang="de-DE" sz="1600" dirty="0" err="1"/>
              <a:t>works</a:t>
            </a:r>
            <a:endParaRPr lang="de-DE" sz="1600" dirty="0"/>
          </a:p>
          <a:p>
            <a:r>
              <a:rPr lang="de-DE" sz="1800" dirty="0" err="1"/>
              <a:t>Please</a:t>
            </a:r>
            <a:r>
              <a:rPr lang="de-DE" sz="1800" dirty="0"/>
              <a:t> </a:t>
            </a:r>
            <a:r>
              <a:rPr lang="de-DE" sz="1800" dirty="0" err="1"/>
              <a:t>describe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benefits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demonstrator</a:t>
            </a:r>
            <a:r>
              <a:rPr lang="de-DE" sz="1800" dirty="0"/>
              <a:t> </a:t>
            </a:r>
            <a:r>
              <a:rPr lang="de-DE" sz="1800" dirty="0">
                <a:highlight>
                  <a:srgbClr val="FFFF00"/>
                </a:highlight>
              </a:rPr>
              <a:t>– </a:t>
            </a:r>
            <a:r>
              <a:rPr lang="de-DE" sz="1800" dirty="0" err="1">
                <a:highlight>
                  <a:srgbClr val="FFFF00"/>
                </a:highlight>
              </a:rPr>
              <a:t>fill</a:t>
            </a:r>
            <a:r>
              <a:rPr lang="de-DE" sz="1800" dirty="0">
                <a:highlight>
                  <a:srgbClr val="FFFF00"/>
                </a:highlight>
              </a:rPr>
              <a:t> in on </a:t>
            </a:r>
            <a:r>
              <a:rPr lang="de-DE" sz="1800" dirty="0" err="1">
                <a:highlight>
                  <a:srgbClr val="FFFF00"/>
                </a:highlight>
              </a:rPr>
              <a:t>slide</a:t>
            </a:r>
            <a:r>
              <a:rPr lang="de-DE" sz="1800" dirty="0">
                <a:highlight>
                  <a:srgbClr val="FFFF00"/>
                </a:highlight>
              </a:rPr>
              <a:t> 10</a:t>
            </a:r>
            <a:endParaRPr lang="de-DE" sz="1800" dirty="0"/>
          </a:p>
          <a:p>
            <a:pPr lvl="1"/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demonstrator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solve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tackle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What are advantages of your demonstrator?</a:t>
            </a:r>
            <a:endParaRPr lang="de-DE" sz="1600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180975" lvl="1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6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DA330D-7299-1F57-E73E-2849433B0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96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indent="-623888"/>
            <a:r>
              <a:rPr lang="de-DE" dirty="0"/>
              <a:t>Project Description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de-DE" dirty="0" err="1">
                <a:highlight>
                  <a:srgbClr val="FFFF00"/>
                </a:highlight>
              </a:rPr>
              <a:t>Please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add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your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project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description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here</a:t>
            </a:r>
            <a:r>
              <a:rPr lang="de-DE" dirty="0">
                <a:highlight>
                  <a:srgbClr val="FFFF00"/>
                </a:highlight>
              </a:rPr>
              <a:t> (Purpose, Key Features, Impact, …)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7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FCCFACA-B745-3803-26CE-520DE64770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70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D823F-DE11-9AFD-8501-6476B114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Description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C8DE18-9B8F-76C6-87D0-E169E5E43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43AD01-FF3A-275B-C4E5-10A546794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err="1">
                <a:highlight>
                  <a:srgbClr val="FFFF00"/>
                </a:highlight>
              </a:rPr>
              <a:t>Please</a:t>
            </a:r>
            <a:r>
              <a:rPr lang="de-DE" sz="2000" dirty="0">
                <a:highlight>
                  <a:srgbClr val="FFFF00"/>
                </a:highlight>
              </a:rPr>
              <a:t> </a:t>
            </a:r>
            <a:r>
              <a:rPr lang="de-DE" sz="2000" dirty="0" err="1">
                <a:highlight>
                  <a:srgbClr val="FFFF00"/>
                </a:highlight>
              </a:rPr>
              <a:t>explain</a:t>
            </a:r>
            <a:r>
              <a:rPr lang="de-DE" sz="2000" dirty="0">
                <a:highlight>
                  <a:srgbClr val="FFFF00"/>
                </a:highlight>
              </a:rPr>
              <a:t> </a:t>
            </a:r>
            <a:r>
              <a:rPr lang="de-DE" sz="2000" dirty="0" err="1">
                <a:highlight>
                  <a:srgbClr val="FFFF00"/>
                </a:highlight>
              </a:rPr>
              <a:t>your</a:t>
            </a:r>
            <a:r>
              <a:rPr lang="de-DE" sz="2000" dirty="0">
                <a:highlight>
                  <a:srgbClr val="FFFF00"/>
                </a:highlight>
              </a:rPr>
              <a:t> </a:t>
            </a:r>
            <a:r>
              <a:rPr lang="de-DE" sz="2000" dirty="0" err="1">
                <a:highlight>
                  <a:srgbClr val="FFFF00"/>
                </a:highlight>
              </a:rPr>
              <a:t>project</a:t>
            </a:r>
            <a:r>
              <a:rPr lang="de-DE" sz="2000" dirty="0">
                <a:highlight>
                  <a:srgbClr val="FFFF00"/>
                </a:highlight>
              </a:rPr>
              <a:t> in simple </a:t>
            </a:r>
            <a:r>
              <a:rPr lang="de-DE" sz="2000" dirty="0" err="1">
                <a:highlight>
                  <a:srgbClr val="FFFF00"/>
                </a:highlight>
              </a:rPr>
              <a:t>words</a:t>
            </a:r>
            <a:r>
              <a:rPr lang="de-DE" sz="2000" dirty="0">
                <a:highlight>
                  <a:srgbClr val="FFFF00"/>
                </a:highlight>
              </a:rPr>
              <a:t> (</a:t>
            </a:r>
            <a:r>
              <a:rPr lang="de-DE" sz="2000" dirty="0" err="1">
                <a:highlight>
                  <a:srgbClr val="FFFF00"/>
                </a:highlight>
              </a:rPr>
              <a:t>for</a:t>
            </a:r>
            <a:r>
              <a:rPr lang="de-DE" sz="2000" dirty="0">
                <a:highlight>
                  <a:srgbClr val="FFFF00"/>
                </a:highlight>
              </a:rPr>
              <a:t> John </a:t>
            </a:r>
            <a:r>
              <a:rPr lang="de-DE" sz="2000" dirty="0" err="1">
                <a:highlight>
                  <a:srgbClr val="FFFF00"/>
                </a:highlight>
              </a:rPr>
              <a:t>Doe</a:t>
            </a:r>
            <a:r>
              <a:rPr lang="de-DE" sz="2000" dirty="0">
                <a:highlight>
                  <a:srgbClr val="FFFF00"/>
                </a:highlight>
              </a:rPr>
              <a:t> and non- </a:t>
            </a:r>
            <a:r>
              <a:rPr lang="de-DE" sz="2000" dirty="0" err="1">
                <a:highlight>
                  <a:srgbClr val="FFFF00"/>
                </a:highlight>
              </a:rPr>
              <a:t>experts</a:t>
            </a:r>
            <a:r>
              <a:rPr lang="de-DE" sz="2000" dirty="0">
                <a:highlight>
                  <a:srgbClr val="FFFF00"/>
                </a:highlight>
              </a:rPr>
              <a:t>)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3EFDFF-18CA-90C9-F45C-54B44FD2B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8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96736E9-82DD-9795-0CEC-2FB1E98EE3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DFC112-AC95-CFF2-786F-DA7760C83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41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 indent="-623888"/>
            <a:r>
              <a:rPr lang="de-DE" dirty="0" err="1"/>
              <a:t>Functionality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2024 | Application Form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>
                <a:highlight>
                  <a:srgbClr val="FFFF00"/>
                </a:highlight>
              </a:rPr>
              <a:t>Please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explain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how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your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demonstrator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works</a:t>
            </a:r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9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D364CEB-3DE7-257D-705D-0038D6D081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054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E-A presentation template 2016-06">
  <a:themeElements>
    <a:clrScheme name="Benutzerdefiniert 2">
      <a:dk1>
        <a:srgbClr val="F49100"/>
      </a:dk1>
      <a:lt1>
        <a:srgbClr val="006582"/>
      </a:lt1>
      <a:dk2>
        <a:srgbClr val="FFBE6E"/>
      </a:dk2>
      <a:lt2>
        <a:srgbClr val="FAAA32"/>
      </a:lt2>
      <a:accent1>
        <a:srgbClr val="FFD2A5"/>
      </a:accent1>
      <a:accent2>
        <a:srgbClr val="197DA0"/>
      </a:accent2>
      <a:accent3>
        <a:srgbClr val="64AAC8"/>
      </a:accent3>
      <a:accent4>
        <a:srgbClr val="A0C8DE"/>
      </a:accent4>
      <a:accent5>
        <a:srgbClr val="6F6F6F"/>
      </a:accent5>
      <a:accent6>
        <a:srgbClr val="929292"/>
      </a:accent6>
      <a:hlink>
        <a:srgbClr val="B1B1B1"/>
      </a:hlink>
      <a:folHlink>
        <a:srgbClr val="CBCBCB"/>
      </a:folHlink>
    </a:clrScheme>
    <a:fontScheme name="Benutzerdefiniert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.pptx" id="{E321224A-87D2-46D6-B6D0-518AF6E531F7}" vid="{4038DBBA-B0CA-4B06-BAE4-FFBDC7CCA1D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1197bc-e2ec-46c9-845e-c585602dd055">
      <Terms xmlns="http://schemas.microsoft.com/office/infopath/2007/PartnerControls"/>
    </lcf76f155ced4ddcb4097134ff3c332f>
    <TaxCatchAll xmlns="e74f6061-a4d6-478c-aff1-163ca5fe654b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BAC40613A7E948B005BD31E9076D9A" ma:contentTypeVersion="18" ma:contentTypeDescription="Ein neues Dokument erstellen." ma:contentTypeScope="" ma:versionID="a105fa45a3c5aa560394a38403cbdd0a">
  <xsd:schema xmlns:xsd="http://www.w3.org/2001/XMLSchema" xmlns:xs="http://www.w3.org/2001/XMLSchema" xmlns:p="http://schemas.microsoft.com/office/2006/metadata/properties" xmlns:ns1="http://schemas.microsoft.com/sharepoint/v3" xmlns:ns2="251197bc-e2ec-46c9-845e-c585602dd055" xmlns:ns3="e74f6061-a4d6-478c-aff1-163ca5fe654b" targetNamespace="http://schemas.microsoft.com/office/2006/metadata/properties" ma:root="true" ma:fieldsID="6dda23aba2e2a716144231a2532624a8" ns1:_="" ns2:_="" ns3:_="">
    <xsd:import namespace="http://schemas.microsoft.com/sharepoint/v3"/>
    <xsd:import namespace="251197bc-e2ec-46c9-845e-c585602dd055"/>
    <xsd:import namespace="e74f6061-a4d6-478c-aff1-163ca5fe6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197bc-e2ec-46c9-845e-c585602dd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a243487-47a2-43a4-b752-a8f780df2a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f6061-a4d6-478c-aff1-163ca5fe6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d2f97a-e3c5-4b08-ae6a-acb20e7b29d1}" ma:internalName="TaxCatchAll" ma:showField="CatchAllData" ma:web="e74f6061-a4d6-478c-aff1-163ca5fe6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D2590D-5518-4BBC-ACE4-850569922811}">
  <ds:schemaRefs>
    <ds:schemaRef ds:uri="http://schemas.microsoft.com/office/2006/metadata/properties"/>
    <ds:schemaRef ds:uri="http://schemas.microsoft.com/office/infopath/2007/PartnerControls"/>
    <ds:schemaRef ds:uri="251197bc-e2ec-46c9-845e-c585602dd055"/>
    <ds:schemaRef ds:uri="e74f6061-a4d6-478c-aff1-163ca5fe654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5BCC3A2-1220-41F2-B5E8-A273DC201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7D410D-44F3-4546-868C-A5297D66C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1197bc-e2ec-46c9-845e-c585602dd055"/>
    <ds:schemaRef ds:uri="e74f6061-a4d6-478c-aff1-163ca5fe6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OE-A presentation template</Template>
  <TotalTime>0</TotalTime>
  <Words>753</Words>
  <Application>Microsoft Office PowerPoint</Application>
  <PresentationFormat>Breitbild</PresentationFormat>
  <Paragraphs>153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OE-A presentation template 2016-06</vt:lpstr>
      <vt:lpstr>OE-A Competition 2024</vt:lpstr>
      <vt:lpstr>Phase 1 Application Form: Introduction</vt:lpstr>
      <vt:lpstr>Project Title  Company name </vt:lpstr>
      <vt:lpstr>Contact Details Cooperating Partner(s)</vt:lpstr>
      <vt:lpstr>Category</vt:lpstr>
      <vt:lpstr>Project Description Outline</vt:lpstr>
      <vt:lpstr>Project Description</vt:lpstr>
      <vt:lpstr>Project Description</vt:lpstr>
      <vt:lpstr>Functionality</vt:lpstr>
      <vt:lpstr>Benefits of your project</vt:lpstr>
      <vt:lpstr>Target Industry</vt:lpstr>
      <vt:lpstr>Category</vt:lpstr>
      <vt:lpstr>Classical Components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Theresa Manns</dc:creator>
  <cp:lastModifiedBy>Theresa Manns</cp:lastModifiedBy>
  <cp:revision>24</cp:revision>
  <dcterms:created xsi:type="dcterms:W3CDTF">2022-05-23T07:12:24Z</dcterms:created>
  <dcterms:modified xsi:type="dcterms:W3CDTF">2023-06-26T09:59:41Z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0x010100AEBAC40613A7E948B005BD31E9076D9A</vt:lpwstr>
  </property>
  <property fmtid="{D5CDD505-2E9C-101B-9397-08002B2CF9AE}" pid="3" name="Order">
    <vt:r8>255800</vt:r8>
  </property>
  <property fmtid="{D5CDD505-2E9C-101B-9397-08002B2CF9AE}" pid="4" name="MediaServiceImageTags">
    <vt:lpwstr/>
  </property>
</Properties>
</file>